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png"/>
  <Default Extension="emf" ContentType="image/x-emf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5.xml" ContentType="application/vnd.openxmlformats-officedocument.theme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6.xml" ContentType="application/vnd.openxmlformats-officedocument.theme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theme/theme7.xml" ContentType="application/vnd.openxmlformats-officedocument.theme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theme/theme8.xml" ContentType="application/vnd.openxmlformats-officedocument.theme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theme/theme9.xml" ContentType="application/vnd.openxmlformats-officedocument.theme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theme/theme10.xml" ContentType="application/vnd.openxmlformats-officedocument.theme+xml"/>
  <Override PartName="/ppt/theme/theme11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  <p:sldMasterId id="2147483672" r:id="rId3"/>
    <p:sldMasterId id="2147483684" r:id="rId4"/>
    <p:sldMasterId id="2147483696" r:id="rId5"/>
    <p:sldMasterId id="2147483710" r:id="rId6"/>
    <p:sldMasterId id="2147483722" r:id="rId7"/>
    <p:sldMasterId id="2147483734" r:id="rId8"/>
    <p:sldMasterId id="2147483746" r:id="rId9"/>
    <p:sldMasterId id="2147483770" r:id="rId10"/>
  </p:sldMasterIdLst>
  <p:notesMasterIdLst>
    <p:notesMasterId r:id="rId51"/>
  </p:notesMasterIdLst>
  <p:sldIdLst>
    <p:sldId id="325" r:id="rId11"/>
    <p:sldId id="326" r:id="rId12"/>
    <p:sldId id="425" r:id="rId13"/>
    <p:sldId id="407" r:id="rId14"/>
    <p:sldId id="337" r:id="rId15"/>
    <p:sldId id="272" r:id="rId16"/>
    <p:sldId id="406" r:id="rId17"/>
    <p:sldId id="398" r:id="rId18"/>
    <p:sldId id="368" r:id="rId19"/>
    <p:sldId id="376" r:id="rId20"/>
    <p:sldId id="421" r:id="rId21"/>
    <p:sldId id="399" r:id="rId22"/>
    <p:sldId id="369" r:id="rId23"/>
    <p:sldId id="422" r:id="rId24"/>
    <p:sldId id="400" r:id="rId25"/>
    <p:sldId id="370" r:id="rId26"/>
    <p:sldId id="357" r:id="rId27"/>
    <p:sldId id="375" r:id="rId28"/>
    <p:sldId id="444" r:id="rId29"/>
    <p:sldId id="372" r:id="rId30"/>
    <p:sldId id="373" r:id="rId31"/>
    <p:sldId id="439" r:id="rId32"/>
    <p:sldId id="443" r:id="rId33"/>
    <p:sldId id="411" r:id="rId34"/>
    <p:sldId id="412" r:id="rId35"/>
    <p:sldId id="413" r:id="rId36"/>
    <p:sldId id="414" r:id="rId37"/>
    <p:sldId id="418" r:id="rId38"/>
    <p:sldId id="419" r:id="rId39"/>
    <p:sldId id="420" r:id="rId40"/>
    <p:sldId id="354" r:id="rId41"/>
    <p:sldId id="408" r:id="rId42"/>
    <p:sldId id="396" r:id="rId43"/>
    <p:sldId id="362" r:id="rId44"/>
    <p:sldId id="363" r:id="rId45"/>
    <p:sldId id="423" r:id="rId46"/>
    <p:sldId id="401" r:id="rId47"/>
    <p:sldId id="402" r:id="rId48"/>
    <p:sldId id="358" r:id="rId49"/>
    <p:sldId id="336" r:id="rId5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801" autoAdjust="0"/>
    <p:restoredTop sz="94660"/>
  </p:normalViewPr>
  <p:slideViewPr>
    <p:cSldViewPr snapToGrid="0" snapToObjects="1">
      <p:cViewPr varScale="1">
        <p:scale>
          <a:sx n="89" d="100"/>
          <a:sy n="89" d="100"/>
        </p:scale>
        <p:origin x="-872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3.xml"/><Relationship Id="rId14" Type="http://schemas.openxmlformats.org/officeDocument/2006/relationships/slide" Target="slides/slide4.xml"/><Relationship Id="rId15" Type="http://schemas.openxmlformats.org/officeDocument/2006/relationships/slide" Target="slides/slide5.xml"/><Relationship Id="rId16" Type="http://schemas.openxmlformats.org/officeDocument/2006/relationships/slide" Target="slides/slide6.xml"/><Relationship Id="rId17" Type="http://schemas.openxmlformats.org/officeDocument/2006/relationships/slide" Target="slides/slide7.xml"/><Relationship Id="rId18" Type="http://schemas.openxmlformats.org/officeDocument/2006/relationships/slide" Target="slides/slide8.xml"/><Relationship Id="rId19" Type="http://schemas.openxmlformats.org/officeDocument/2006/relationships/slide" Target="slides/slide9.xml"/><Relationship Id="rId50" Type="http://schemas.openxmlformats.org/officeDocument/2006/relationships/slide" Target="slides/slide40.xml"/><Relationship Id="rId51" Type="http://schemas.openxmlformats.org/officeDocument/2006/relationships/notesMaster" Target="notesMasters/notesMaster1.xml"/><Relationship Id="rId52" Type="http://schemas.openxmlformats.org/officeDocument/2006/relationships/printerSettings" Target="printerSettings/printerSettings1.bin"/><Relationship Id="rId53" Type="http://schemas.openxmlformats.org/officeDocument/2006/relationships/presProps" Target="presProps.xml"/><Relationship Id="rId54" Type="http://schemas.openxmlformats.org/officeDocument/2006/relationships/viewProps" Target="viewProps.xml"/><Relationship Id="rId55" Type="http://schemas.openxmlformats.org/officeDocument/2006/relationships/theme" Target="theme/theme1.xml"/><Relationship Id="rId56" Type="http://schemas.openxmlformats.org/officeDocument/2006/relationships/tableStyles" Target="tableStyles.xml"/><Relationship Id="rId40" Type="http://schemas.openxmlformats.org/officeDocument/2006/relationships/slide" Target="slides/slide30.xml"/><Relationship Id="rId41" Type="http://schemas.openxmlformats.org/officeDocument/2006/relationships/slide" Target="slides/slide31.xml"/><Relationship Id="rId42" Type="http://schemas.openxmlformats.org/officeDocument/2006/relationships/slide" Target="slides/slide32.xml"/><Relationship Id="rId43" Type="http://schemas.openxmlformats.org/officeDocument/2006/relationships/slide" Target="slides/slide33.xml"/><Relationship Id="rId44" Type="http://schemas.openxmlformats.org/officeDocument/2006/relationships/slide" Target="slides/slide34.xml"/><Relationship Id="rId45" Type="http://schemas.openxmlformats.org/officeDocument/2006/relationships/slide" Target="slides/slide35.xml"/><Relationship Id="rId46" Type="http://schemas.openxmlformats.org/officeDocument/2006/relationships/slide" Target="slides/slide36.xml"/><Relationship Id="rId47" Type="http://schemas.openxmlformats.org/officeDocument/2006/relationships/slide" Target="slides/slide37.xml"/><Relationship Id="rId48" Type="http://schemas.openxmlformats.org/officeDocument/2006/relationships/slide" Target="slides/slide38.xml"/><Relationship Id="rId49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6" Type="http://schemas.openxmlformats.org/officeDocument/2006/relationships/slideMaster" Target="slideMasters/slideMaster6.xml"/><Relationship Id="rId7" Type="http://schemas.openxmlformats.org/officeDocument/2006/relationships/slideMaster" Target="slideMasters/slideMaster7.xml"/><Relationship Id="rId8" Type="http://schemas.openxmlformats.org/officeDocument/2006/relationships/slideMaster" Target="slideMasters/slideMaster8.xml"/><Relationship Id="rId9" Type="http://schemas.openxmlformats.org/officeDocument/2006/relationships/slideMaster" Target="slideMasters/slideMaster9.xml"/><Relationship Id="rId30" Type="http://schemas.openxmlformats.org/officeDocument/2006/relationships/slide" Target="slides/slide20.xml"/><Relationship Id="rId31" Type="http://schemas.openxmlformats.org/officeDocument/2006/relationships/slide" Target="slides/slide21.xml"/><Relationship Id="rId32" Type="http://schemas.openxmlformats.org/officeDocument/2006/relationships/slide" Target="slides/slide22.xml"/><Relationship Id="rId33" Type="http://schemas.openxmlformats.org/officeDocument/2006/relationships/slide" Target="slides/slide23.xml"/><Relationship Id="rId34" Type="http://schemas.openxmlformats.org/officeDocument/2006/relationships/slide" Target="slides/slide24.xml"/><Relationship Id="rId35" Type="http://schemas.openxmlformats.org/officeDocument/2006/relationships/slide" Target="slides/slide25.xml"/><Relationship Id="rId36" Type="http://schemas.openxmlformats.org/officeDocument/2006/relationships/slide" Target="slides/slide26.xml"/><Relationship Id="rId37" Type="http://schemas.openxmlformats.org/officeDocument/2006/relationships/slide" Target="slides/slide27.xml"/><Relationship Id="rId38" Type="http://schemas.openxmlformats.org/officeDocument/2006/relationships/slide" Target="slides/slide28.xml"/><Relationship Id="rId39" Type="http://schemas.openxmlformats.org/officeDocument/2006/relationships/slide" Target="slides/slide29.xml"/><Relationship Id="rId20" Type="http://schemas.openxmlformats.org/officeDocument/2006/relationships/slide" Target="slides/slide10.xml"/><Relationship Id="rId21" Type="http://schemas.openxmlformats.org/officeDocument/2006/relationships/slide" Target="slides/slide11.xml"/><Relationship Id="rId22" Type="http://schemas.openxmlformats.org/officeDocument/2006/relationships/slide" Target="slides/slide12.xml"/><Relationship Id="rId23" Type="http://schemas.openxmlformats.org/officeDocument/2006/relationships/slide" Target="slides/slide13.xml"/><Relationship Id="rId24" Type="http://schemas.openxmlformats.org/officeDocument/2006/relationships/slide" Target="slides/slide14.xml"/><Relationship Id="rId25" Type="http://schemas.openxmlformats.org/officeDocument/2006/relationships/slide" Target="slides/slide15.xml"/><Relationship Id="rId26" Type="http://schemas.openxmlformats.org/officeDocument/2006/relationships/slide" Target="slides/slide16.xml"/><Relationship Id="rId27" Type="http://schemas.openxmlformats.org/officeDocument/2006/relationships/slide" Target="slides/slide17.xml"/><Relationship Id="rId28" Type="http://schemas.openxmlformats.org/officeDocument/2006/relationships/slide" Target="slides/slide18.xml"/><Relationship Id="rId29" Type="http://schemas.openxmlformats.org/officeDocument/2006/relationships/slide" Target="slides/slide19.xml"/><Relationship Id="rId10" Type="http://schemas.openxmlformats.org/officeDocument/2006/relationships/slideMaster" Target="slideMasters/slideMaster10.xml"/><Relationship Id="rId11" Type="http://schemas.openxmlformats.org/officeDocument/2006/relationships/slide" Target="slides/slide1.xml"/><Relationship Id="rId12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3DEF18-EF63-CA4C-A26C-1313F43097FA}" type="datetimeFigureOut">
              <a:rPr lang="en-US" smtClean="0"/>
              <a:t>5/15/13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A26CE9-6CAD-4E4A-A0FA-218789BD6C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494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Star formation regions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123083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ROTATION: IRAS 16293 has rot/</a:t>
            </a:r>
            <a:r>
              <a:rPr lang="en-US" dirty="0" err="1" smtClean="0"/>
              <a:t>grav</a:t>
            </a:r>
            <a:r>
              <a:rPr lang="en-US" dirty="0" smtClean="0"/>
              <a:t> &lt; 0.1; IRAS4A seems the</a:t>
            </a:r>
            <a:r>
              <a:rPr lang="en-US" baseline="0" dirty="0" smtClean="0"/>
              <a:t> same (barely any rotation); VLA 1623 questionable (probably slow)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-Holland:</a:t>
            </a:r>
            <a:r>
              <a:rPr lang="en-US" baseline="0" dirty="0" smtClean="0"/>
              <a:t> JCMT data</a:t>
            </a:r>
          </a:p>
          <a:p>
            <a:r>
              <a:rPr lang="en-US" baseline="0" dirty="0" smtClean="0"/>
              <a:t>-</a:t>
            </a:r>
            <a:r>
              <a:rPr lang="en-US" baseline="0" dirty="0" err="1" smtClean="0"/>
              <a:t>Rao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Girart</a:t>
            </a:r>
            <a:r>
              <a:rPr lang="en-US" baseline="0" dirty="0" smtClean="0"/>
              <a:t>: SMA</a:t>
            </a:r>
          </a:p>
          <a:p>
            <a:r>
              <a:rPr lang="en-US" baseline="0" dirty="0" smtClean="0"/>
              <a:t>-This is okay, according to </a:t>
            </a:r>
            <a:r>
              <a:rPr lang="en-US" baseline="0" dirty="0" err="1" smtClean="0"/>
              <a:t>Hennebelle</a:t>
            </a:r>
            <a:r>
              <a:rPr lang="en-US" baseline="0" dirty="0" smtClean="0"/>
              <a:t> &amp; Ciardi ‘09 (easier to form disks with obliquity!)</a:t>
            </a:r>
          </a:p>
          <a:p>
            <a:r>
              <a:rPr lang="en-US" baseline="0" dirty="0" smtClean="0"/>
              <a:t>-Ward-Thompson et al (2009) saw a 30 </a:t>
            </a:r>
            <a:r>
              <a:rPr lang="en-US" baseline="0" dirty="0" err="1" smtClean="0"/>
              <a:t>deg</a:t>
            </a:r>
            <a:r>
              <a:rPr lang="en-US" baseline="0" dirty="0" smtClean="0"/>
              <a:t> offset between short axes of cores and their polarization directions…another problem!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23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899946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NEARBY SF regions: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-Perseus (NGC 1333, L1448, SVS13): 235 pc (masers in SVS13) </a:t>
            </a:r>
            <a:r>
              <a:rPr lang="en-US" baseline="0" dirty="0" smtClean="0">
                <a:sym typeface="Wingdings"/>
              </a:rPr>
              <a:t> 03:30 LST</a:t>
            </a:r>
            <a:endParaRPr lang="en-US" baseline="0" dirty="0" smtClean="0"/>
          </a:p>
          <a:p>
            <a:r>
              <a:rPr lang="en-US" baseline="0" dirty="0" smtClean="0"/>
              <a:t>-Taurus (DG Tau, L1527): 140 pc </a:t>
            </a:r>
            <a:r>
              <a:rPr lang="en-US" baseline="0" dirty="0" smtClean="0">
                <a:sym typeface="Wingdings"/>
              </a:rPr>
              <a:t></a:t>
            </a:r>
            <a:r>
              <a:rPr lang="en-US" baseline="0" dirty="0" smtClean="0"/>
              <a:t> 04:30 LST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-Orion: 400 pc </a:t>
            </a:r>
            <a:r>
              <a:rPr lang="en-US" baseline="0" dirty="0" smtClean="0">
                <a:sym typeface="Wingdings"/>
              </a:rPr>
              <a:t> 05:30 LST</a:t>
            </a:r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</a:t>
            </a:r>
            <a:r>
              <a:rPr lang="en-US" baseline="0" dirty="0" err="1" smtClean="0"/>
              <a:t>Serpens</a:t>
            </a:r>
            <a:r>
              <a:rPr lang="en-US" baseline="0" dirty="0" smtClean="0"/>
              <a:t>: 415  pc </a:t>
            </a:r>
            <a:r>
              <a:rPr lang="en-US" baseline="0" dirty="0" smtClean="0">
                <a:sym typeface="Wingdings"/>
              </a:rPr>
              <a:t> 18:30 LST</a:t>
            </a:r>
            <a:endParaRPr lang="en-US" baseline="0" dirty="0" smtClean="0"/>
          </a:p>
          <a:p>
            <a:r>
              <a:rPr lang="en-US" baseline="0" dirty="0" smtClean="0"/>
              <a:t>-</a:t>
            </a:r>
            <a:r>
              <a:rPr lang="en-US" baseline="0" dirty="0" err="1" smtClean="0"/>
              <a:t>Ophiuchus</a:t>
            </a:r>
            <a:r>
              <a:rPr lang="en-US" baseline="0" dirty="0" smtClean="0"/>
              <a:t>: 140 pc </a:t>
            </a:r>
            <a:r>
              <a:rPr lang="en-US" baseline="0" dirty="0" smtClean="0">
                <a:sym typeface="Wingdings"/>
              </a:rPr>
              <a:t> 17:00 LST</a:t>
            </a:r>
          </a:p>
          <a:p>
            <a:r>
              <a:rPr lang="en-US" baseline="0" dirty="0" smtClean="0">
                <a:sym typeface="Wingdings"/>
              </a:rPr>
              <a:t>-</a:t>
            </a:r>
            <a:r>
              <a:rPr lang="en-US" baseline="0" dirty="0" err="1" smtClean="0">
                <a:sym typeface="Wingdings"/>
              </a:rPr>
              <a:t>Cepheus</a:t>
            </a:r>
            <a:r>
              <a:rPr lang="en-US" baseline="0" dirty="0" smtClean="0">
                <a:sym typeface="Wingdings"/>
              </a:rPr>
              <a:t> (L1157): 250 pc  22:00 LST</a:t>
            </a:r>
          </a:p>
          <a:p>
            <a:r>
              <a:rPr lang="en-US" baseline="0" dirty="0" smtClean="0">
                <a:sym typeface="Wingdings"/>
              </a:rPr>
              <a:t>-Isolated (B335, Bok globule): 250 pc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26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337588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NEARBY SF regions: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-Perseus (NGC 1333, L1448, SVS13): 235 pc (masers in SVS13) </a:t>
            </a:r>
            <a:r>
              <a:rPr lang="en-US" baseline="0" dirty="0" smtClean="0">
                <a:sym typeface="Wingdings"/>
              </a:rPr>
              <a:t> 03:30 LST</a:t>
            </a:r>
            <a:endParaRPr lang="en-US" baseline="0" dirty="0" smtClean="0"/>
          </a:p>
          <a:p>
            <a:r>
              <a:rPr lang="en-US" baseline="0" dirty="0" smtClean="0"/>
              <a:t>-Taurus (DG Tau, L1527): 140 pc </a:t>
            </a:r>
            <a:r>
              <a:rPr lang="en-US" baseline="0" dirty="0" smtClean="0">
                <a:sym typeface="Wingdings"/>
              </a:rPr>
              <a:t></a:t>
            </a:r>
            <a:r>
              <a:rPr lang="en-US" baseline="0" dirty="0" smtClean="0"/>
              <a:t> 04:30 LST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-Orion: 400 pc </a:t>
            </a:r>
            <a:r>
              <a:rPr lang="en-US" baseline="0" dirty="0" smtClean="0">
                <a:sym typeface="Wingdings"/>
              </a:rPr>
              <a:t> 05:30 LST</a:t>
            </a:r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</a:t>
            </a:r>
            <a:r>
              <a:rPr lang="en-US" baseline="0" dirty="0" err="1" smtClean="0"/>
              <a:t>Serpens</a:t>
            </a:r>
            <a:r>
              <a:rPr lang="en-US" baseline="0" dirty="0" smtClean="0"/>
              <a:t>: 415  pc </a:t>
            </a:r>
            <a:r>
              <a:rPr lang="en-US" baseline="0" dirty="0" smtClean="0">
                <a:sym typeface="Wingdings"/>
              </a:rPr>
              <a:t> 18:30 LST</a:t>
            </a:r>
            <a:endParaRPr lang="en-US" baseline="0" dirty="0" smtClean="0"/>
          </a:p>
          <a:p>
            <a:r>
              <a:rPr lang="en-US" baseline="0" dirty="0" smtClean="0"/>
              <a:t>-</a:t>
            </a:r>
            <a:r>
              <a:rPr lang="en-US" baseline="0" dirty="0" err="1" smtClean="0"/>
              <a:t>Ophiuchus</a:t>
            </a:r>
            <a:r>
              <a:rPr lang="en-US" baseline="0" dirty="0" smtClean="0"/>
              <a:t>: 140 pc </a:t>
            </a:r>
            <a:r>
              <a:rPr lang="en-US" baseline="0" dirty="0" smtClean="0">
                <a:sym typeface="Wingdings"/>
              </a:rPr>
              <a:t> 17:00 LST</a:t>
            </a:r>
          </a:p>
          <a:p>
            <a:r>
              <a:rPr lang="en-US" baseline="0" dirty="0" smtClean="0">
                <a:sym typeface="Wingdings"/>
              </a:rPr>
              <a:t>-</a:t>
            </a:r>
            <a:r>
              <a:rPr lang="en-US" baseline="0" dirty="0" err="1" smtClean="0">
                <a:sym typeface="Wingdings"/>
              </a:rPr>
              <a:t>Cepheus</a:t>
            </a:r>
            <a:r>
              <a:rPr lang="en-US" baseline="0" dirty="0" smtClean="0">
                <a:sym typeface="Wingdings"/>
              </a:rPr>
              <a:t> (L1157): 250 pc  22:00 LST</a:t>
            </a:r>
          </a:p>
          <a:p>
            <a:r>
              <a:rPr lang="en-US" baseline="0" dirty="0" smtClean="0">
                <a:sym typeface="Wingdings"/>
              </a:rPr>
              <a:t>-Isolated (B335, Bok globule): 250 pc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28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337588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NEARBY SF regions: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-Perseus (NGC 1333, L1448, SVS13): 235 pc (masers in SVS13) </a:t>
            </a:r>
            <a:r>
              <a:rPr lang="en-US" baseline="0" dirty="0" smtClean="0">
                <a:sym typeface="Wingdings"/>
              </a:rPr>
              <a:t> 03:30 LST</a:t>
            </a:r>
            <a:endParaRPr lang="en-US" baseline="0" dirty="0" smtClean="0"/>
          </a:p>
          <a:p>
            <a:r>
              <a:rPr lang="en-US" baseline="0" dirty="0" smtClean="0"/>
              <a:t>-Taurus (DG Tau, L1527): 140 pc </a:t>
            </a:r>
            <a:r>
              <a:rPr lang="en-US" baseline="0" dirty="0" smtClean="0">
                <a:sym typeface="Wingdings"/>
              </a:rPr>
              <a:t></a:t>
            </a:r>
            <a:r>
              <a:rPr lang="en-US" baseline="0" dirty="0" smtClean="0"/>
              <a:t> 04:30 LST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-Orion: 400 pc </a:t>
            </a:r>
            <a:r>
              <a:rPr lang="en-US" baseline="0" dirty="0" smtClean="0">
                <a:sym typeface="Wingdings"/>
              </a:rPr>
              <a:t> 05:30 LST</a:t>
            </a:r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</a:t>
            </a:r>
            <a:r>
              <a:rPr lang="en-US" baseline="0" dirty="0" err="1" smtClean="0"/>
              <a:t>Serpens</a:t>
            </a:r>
            <a:r>
              <a:rPr lang="en-US" baseline="0" dirty="0" smtClean="0"/>
              <a:t>: 415  pc </a:t>
            </a:r>
            <a:r>
              <a:rPr lang="en-US" baseline="0" dirty="0" smtClean="0">
                <a:sym typeface="Wingdings"/>
              </a:rPr>
              <a:t> 18:30 LST</a:t>
            </a:r>
            <a:endParaRPr lang="en-US" baseline="0" dirty="0" smtClean="0"/>
          </a:p>
          <a:p>
            <a:r>
              <a:rPr lang="en-US" baseline="0" dirty="0" smtClean="0"/>
              <a:t>-</a:t>
            </a:r>
            <a:r>
              <a:rPr lang="en-US" baseline="0" dirty="0" err="1" smtClean="0"/>
              <a:t>Ophiuchus</a:t>
            </a:r>
            <a:r>
              <a:rPr lang="en-US" baseline="0" dirty="0" smtClean="0"/>
              <a:t>: 140 pc </a:t>
            </a:r>
            <a:r>
              <a:rPr lang="en-US" baseline="0" dirty="0" smtClean="0">
                <a:sym typeface="Wingdings"/>
              </a:rPr>
              <a:t> 17:00 LST</a:t>
            </a:r>
          </a:p>
          <a:p>
            <a:r>
              <a:rPr lang="en-US" baseline="0" dirty="0" smtClean="0">
                <a:sym typeface="Wingdings"/>
              </a:rPr>
              <a:t>-</a:t>
            </a:r>
            <a:r>
              <a:rPr lang="en-US" baseline="0" dirty="0" err="1" smtClean="0">
                <a:sym typeface="Wingdings"/>
              </a:rPr>
              <a:t>Cepheus</a:t>
            </a:r>
            <a:r>
              <a:rPr lang="en-US" baseline="0" dirty="0" smtClean="0">
                <a:sym typeface="Wingdings"/>
              </a:rPr>
              <a:t> (L1157): 250 pc  22:00 LST</a:t>
            </a:r>
          </a:p>
          <a:p>
            <a:r>
              <a:rPr lang="en-US" baseline="0" dirty="0" smtClean="0">
                <a:sym typeface="Wingdings"/>
              </a:rPr>
              <a:t>-Isolated (B335, Bok globule): 250 pc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29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337588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NEARBY SF regions: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-Perseus (NGC 1333, L1448, SVS13): 235 pc (masers in SVS13) </a:t>
            </a:r>
            <a:r>
              <a:rPr lang="en-US" baseline="0" dirty="0" smtClean="0">
                <a:sym typeface="Wingdings"/>
              </a:rPr>
              <a:t> 03:30 LST</a:t>
            </a:r>
            <a:endParaRPr lang="en-US" baseline="0" dirty="0" smtClean="0"/>
          </a:p>
          <a:p>
            <a:r>
              <a:rPr lang="en-US" baseline="0" dirty="0" smtClean="0"/>
              <a:t>-Taurus (DG Tau, L1527): 140 pc </a:t>
            </a:r>
            <a:r>
              <a:rPr lang="en-US" baseline="0" dirty="0" smtClean="0">
                <a:sym typeface="Wingdings"/>
              </a:rPr>
              <a:t></a:t>
            </a:r>
            <a:r>
              <a:rPr lang="en-US" baseline="0" dirty="0" smtClean="0"/>
              <a:t> 04:30 LST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-Orion: 400 pc </a:t>
            </a:r>
            <a:r>
              <a:rPr lang="en-US" baseline="0" dirty="0" smtClean="0">
                <a:sym typeface="Wingdings"/>
              </a:rPr>
              <a:t> 05:30 LST</a:t>
            </a:r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</a:t>
            </a:r>
            <a:r>
              <a:rPr lang="en-US" baseline="0" dirty="0" err="1" smtClean="0"/>
              <a:t>Serpens</a:t>
            </a:r>
            <a:r>
              <a:rPr lang="en-US" baseline="0" dirty="0" smtClean="0"/>
              <a:t>: 415  pc </a:t>
            </a:r>
            <a:r>
              <a:rPr lang="en-US" baseline="0" dirty="0" smtClean="0">
                <a:sym typeface="Wingdings"/>
              </a:rPr>
              <a:t> 18:30 LST</a:t>
            </a:r>
            <a:endParaRPr lang="en-US" baseline="0" dirty="0" smtClean="0"/>
          </a:p>
          <a:p>
            <a:r>
              <a:rPr lang="en-US" baseline="0" dirty="0" smtClean="0"/>
              <a:t>-</a:t>
            </a:r>
            <a:r>
              <a:rPr lang="en-US" baseline="0" dirty="0" err="1" smtClean="0"/>
              <a:t>Ophiuchus</a:t>
            </a:r>
            <a:r>
              <a:rPr lang="en-US" baseline="0" dirty="0" smtClean="0"/>
              <a:t>: 140 pc </a:t>
            </a:r>
            <a:r>
              <a:rPr lang="en-US" baseline="0" dirty="0" smtClean="0">
                <a:sym typeface="Wingdings"/>
              </a:rPr>
              <a:t> 17:00 LST</a:t>
            </a:r>
          </a:p>
          <a:p>
            <a:r>
              <a:rPr lang="en-US" baseline="0" dirty="0" smtClean="0">
                <a:sym typeface="Wingdings"/>
              </a:rPr>
              <a:t>-</a:t>
            </a:r>
            <a:r>
              <a:rPr lang="en-US" baseline="0" dirty="0" err="1" smtClean="0">
                <a:sym typeface="Wingdings"/>
              </a:rPr>
              <a:t>Cepheus</a:t>
            </a:r>
            <a:r>
              <a:rPr lang="en-US" baseline="0" dirty="0" smtClean="0">
                <a:sym typeface="Wingdings"/>
              </a:rPr>
              <a:t> (L1157): 250 pc  22:00 LST</a:t>
            </a:r>
          </a:p>
          <a:p>
            <a:r>
              <a:rPr lang="en-US" baseline="0" dirty="0" smtClean="0">
                <a:sym typeface="Wingdings"/>
              </a:rPr>
              <a:t>-Isolated (B335, Bok globule): 250 pc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30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337588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Orion Molecular Cloud region</a:t>
            </a:r>
          </a:p>
          <a:p>
            <a:endParaRPr lang="en-US" dirty="0" smtClean="0"/>
          </a:p>
          <a:p>
            <a:r>
              <a:rPr lang="en-US" dirty="0" smtClean="0"/>
              <a:t>-Optical </a:t>
            </a:r>
            <a:r>
              <a:rPr lang="en-US" dirty="0" err="1" smtClean="0"/>
              <a:t>polarimetry</a:t>
            </a:r>
            <a:r>
              <a:rPr lang="en-US" dirty="0" smtClean="0"/>
              <a:t> data: blue vectors</a:t>
            </a:r>
          </a:p>
          <a:p>
            <a:r>
              <a:rPr lang="en-US" dirty="0" smtClean="0"/>
              <a:t>-Huge</a:t>
            </a:r>
            <a:r>
              <a:rPr lang="en-US" baseline="0" dirty="0" smtClean="0"/>
              <a:t> grey vectors: average of all blue vectors</a:t>
            </a:r>
            <a:endParaRPr lang="en-US" dirty="0" smtClean="0"/>
          </a:p>
          <a:p>
            <a:r>
              <a:rPr lang="en-US" dirty="0" smtClean="0"/>
              <a:t>-IRAS</a:t>
            </a:r>
            <a:r>
              <a:rPr lang="en-US" baseline="0" dirty="0" smtClean="0"/>
              <a:t> data: just to guide the eye (background image)</a:t>
            </a:r>
          </a:p>
          <a:p>
            <a:r>
              <a:rPr lang="en-US" baseline="0" dirty="0" smtClean="0"/>
              <a:t>-CSO data: dust emission</a:t>
            </a:r>
          </a:p>
          <a:p>
            <a:r>
              <a:rPr lang="en-US" baseline="0" dirty="0" smtClean="0"/>
              <a:t>-White vectors: average of CSO dust polarization</a:t>
            </a:r>
          </a:p>
          <a:p>
            <a:r>
              <a:rPr lang="en-US" baseline="0" dirty="0" smtClean="0"/>
              <a:t>-ALL orientations are B-field directions</a:t>
            </a:r>
          </a:p>
          <a:p>
            <a:r>
              <a:rPr lang="en-US" baseline="0" dirty="0" smtClean="0"/>
              <a:t>-Comparing with simulations, they find that a super-</a:t>
            </a:r>
            <a:r>
              <a:rPr lang="en-US" baseline="0" dirty="0" err="1" smtClean="0"/>
              <a:t>Alfvénic</a:t>
            </a:r>
            <a:r>
              <a:rPr lang="en-US" baseline="0" dirty="0" smtClean="0"/>
              <a:t> cloud (more turbulence than magnetic support) doesn’t fit well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34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485603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Orion Molecular Cloud region</a:t>
            </a:r>
          </a:p>
          <a:p>
            <a:endParaRPr lang="en-US" dirty="0" smtClean="0"/>
          </a:p>
          <a:p>
            <a:r>
              <a:rPr lang="en-US" dirty="0" smtClean="0"/>
              <a:t>-Optical </a:t>
            </a:r>
            <a:r>
              <a:rPr lang="en-US" dirty="0" err="1" smtClean="0"/>
              <a:t>polarimetry</a:t>
            </a:r>
            <a:r>
              <a:rPr lang="en-US" dirty="0" smtClean="0"/>
              <a:t> data: blue vectors</a:t>
            </a:r>
          </a:p>
          <a:p>
            <a:r>
              <a:rPr lang="en-US" dirty="0" smtClean="0"/>
              <a:t>-Huge</a:t>
            </a:r>
            <a:r>
              <a:rPr lang="en-US" baseline="0" dirty="0" smtClean="0"/>
              <a:t> grey vectors: average of all blue vectors</a:t>
            </a:r>
            <a:endParaRPr lang="en-US" dirty="0" smtClean="0"/>
          </a:p>
          <a:p>
            <a:r>
              <a:rPr lang="en-US" dirty="0" smtClean="0"/>
              <a:t>-IRAS</a:t>
            </a:r>
            <a:r>
              <a:rPr lang="en-US" baseline="0" dirty="0" smtClean="0"/>
              <a:t> data: just to guide the eye (background image)</a:t>
            </a:r>
          </a:p>
          <a:p>
            <a:r>
              <a:rPr lang="en-US" baseline="0" dirty="0" smtClean="0"/>
              <a:t>-CSO data: dust emission</a:t>
            </a:r>
          </a:p>
          <a:p>
            <a:r>
              <a:rPr lang="en-US" baseline="0" dirty="0" smtClean="0"/>
              <a:t>-White vectors: average of CSO dust polarization</a:t>
            </a:r>
          </a:p>
          <a:p>
            <a:r>
              <a:rPr lang="en-US" baseline="0" dirty="0" smtClean="0"/>
              <a:t>-ALL orientations are B-field directions</a:t>
            </a:r>
          </a:p>
          <a:p>
            <a:r>
              <a:rPr lang="en-US" baseline="0" dirty="0" smtClean="0"/>
              <a:t>-Comparing with simulations, they find that a super-</a:t>
            </a:r>
            <a:r>
              <a:rPr lang="en-US" baseline="0" dirty="0" err="1" smtClean="0"/>
              <a:t>Alfvénic</a:t>
            </a:r>
            <a:r>
              <a:rPr lang="en-US" baseline="0" dirty="0" smtClean="0"/>
              <a:t> cloud (more turbulence than magnetic support) doesn’t </a:t>
            </a:r>
            <a:r>
              <a:rPr lang="en-US" baseline="0" smtClean="0"/>
              <a:t>fit well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35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485603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Other TADPOL</a:t>
            </a:r>
            <a:r>
              <a:rPr lang="en-US" baseline="0" dirty="0" smtClean="0"/>
              <a:t> future possibilities:</a:t>
            </a:r>
          </a:p>
          <a:p>
            <a:endParaRPr lang="en-US" baseline="0" dirty="0" smtClean="0"/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Intrinsic modeling of B-fields in cores (Fiege)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Constraints</a:t>
            </a:r>
            <a:r>
              <a:rPr lang="en-US" baseline="0" dirty="0" smtClean="0"/>
              <a:t> on B-fields in </a:t>
            </a:r>
            <a:r>
              <a:rPr lang="en-US" baseline="0" dirty="0" err="1" smtClean="0"/>
              <a:t>protoplanetary</a:t>
            </a:r>
            <a:r>
              <a:rPr lang="en-US" baseline="0" dirty="0" smtClean="0"/>
              <a:t> disks (Hughes)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Turbulence power spectra (Houde)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Larger scale background-star maps (</a:t>
            </a:r>
            <a:r>
              <a:rPr lang="en-US" baseline="0" dirty="0" err="1" smtClean="0"/>
              <a:t>Mimir</a:t>
            </a:r>
            <a:r>
              <a:rPr lang="en-US" baseline="0" dirty="0" smtClean="0"/>
              <a:t>, Jameson/Pillai/Clemens)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3619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-Distance: 250 pc</a:t>
            </a:r>
          </a:p>
          <a:p>
            <a:r>
              <a:rPr lang="en-US" dirty="0" smtClean="0"/>
              <a:t>-Mass:</a:t>
            </a:r>
            <a:r>
              <a:rPr lang="en-US" baseline="0" dirty="0" smtClean="0"/>
              <a:t> 250 solar masses</a:t>
            </a:r>
          </a:p>
          <a:p>
            <a:r>
              <a:rPr lang="en-US" baseline="0" dirty="0" smtClean="0"/>
              <a:t>-Length ~10 pc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5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445384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A26CE9-6CAD-4E4A-A0FA-218789BD6C9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0718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ROTATION: IRAS 16293 has rot/</a:t>
            </a:r>
            <a:r>
              <a:rPr lang="en-US" dirty="0" err="1" smtClean="0"/>
              <a:t>grav</a:t>
            </a:r>
            <a:r>
              <a:rPr lang="en-US" dirty="0" smtClean="0"/>
              <a:t> &lt; 0.1; IRAS4A seems the</a:t>
            </a:r>
            <a:r>
              <a:rPr lang="en-US" baseline="0" dirty="0" smtClean="0"/>
              <a:t> same (barely any rotation); VLA 1623 questionable (probably slow)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-Holland:</a:t>
            </a:r>
            <a:r>
              <a:rPr lang="en-US" baseline="0" dirty="0" smtClean="0"/>
              <a:t> JCMT data</a:t>
            </a:r>
          </a:p>
          <a:p>
            <a:r>
              <a:rPr lang="en-US" baseline="0" dirty="0" smtClean="0"/>
              <a:t>-</a:t>
            </a:r>
            <a:r>
              <a:rPr lang="en-US" baseline="0" dirty="0" err="1" smtClean="0"/>
              <a:t>Rao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Girart</a:t>
            </a:r>
            <a:r>
              <a:rPr lang="en-US" baseline="0" dirty="0" smtClean="0"/>
              <a:t>: SMA</a:t>
            </a:r>
          </a:p>
          <a:p>
            <a:r>
              <a:rPr lang="en-US" baseline="0" dirty="0" smtClean="0"/>
              <a:t>-This is okay, according to </a:t>
            </a:r>
            <a:r>
              <a:rPr lang="en-US" baseline="0" dirty="0" err="1" smtClean="0"/>
              <a:t>Hennebelle</a:t>
            </a:r>
            <a:r>
              <a:rPr lang="en-US" baseline="0" dirty="0" smtClean="0"/>
              <a:t> &amp; Ciardi ‘09 (easier to form disks with obliquity!)</a:t>
            </a:r>
          </a:p>
          <a:p>
            <a:r>
              <a:rPr lang="en-US" baseline="0" dirty="0" smtClean="0"/>
              <a:t>-Ward-Thompson et al (2009) saw a 30 </a:t>
            </a:r>
            <a:r>
              <a:rPr lang="en-US" baseline="0" dirty="0" err="1" smtClean="0"/>
              <a:t>deg</a:t>
            </a:r>
            <a:r>
              <a:rPr lang="en-US" baseline="0" dirty="0" smtClean="0"/>
              <a:t> offset between short axes of cores and their polarization directions…another problem!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9946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SMA: 8*6m</a:t>
            </a:r>
            <a:r>
              <a:rPr lang="en-US" baseline="0" dirty="0" smtClean="0"/>
              <a:t> antennas = 226 m^2</a:t>
            </a:r>
          </a:p>
          <a:p>
            <a:r>
              <a:rPr lang="en-US" baseline="0" dirty="0" smtClean="0"/>
              <a:t>CARMA: 6*10m, 9*6m = 726 m^2 (more than factor of 3 more area)</a:t>
            </a:r>
          </a:p>
          <a:p>
            <a:r>
              <a:rPr lang="en-US" baseline="0" dirty="0" smtClean="0"/>
              <a:t>-Factor of two more dishes</a:t>
            </a:r>
          </a:p>
          <a:p>
            <a:r>
              <a:rPr lang="en-US" baseline="0" dirty="0" smtClean="0"/>
              <a:t>-Equivalent </a:t>
            </a:r>
            <a:r>
              <a:rPr lang="en-US" baseline="0" dirty="0" err="1" smtClean="0"/>
              <a:t>T_sys</a:t>
            </a:r>
            <a:r>
              <a:rPr lang="en-US" baseline="0" dirty="0" smtClean="0"/>
              <a:t>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0654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-Sensitive to RCP &amp; LCP</a:t>
            </a:r>
          </a:p>
          <a:p>
            <a:r>
              <a:rPr lang="en-US" dirty="0" smtClean="0"/>
              <a:t>-Null experiment: in the absence of linear polarization, you get no RL correlation at any time.</a:t>
            </a:r>
          </a:p>
          <a:p>
            <a:r>
              <a:rPr lang="en-US" dirty="0" smtClean="0"/>
              <a:t>-If you have linear feeds, you have XY correlation sometimes  (when the intrinsic</a:t>
            </a:r>
            <a:r>
              <a:rPr lang="en-US" baseline="0" dirty="0" smtClean="0"/>
              <a:t> polarization is at 45º to your two feeds), and not other times (when it’s along one feed or the other).  Thus, to tease out the polarization, you need stable gains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18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936901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-Sensitive to RCP &amp; LCP</a:t>
            </a:r>
          </a:p>
          <a:p>
            <a:r>
              <a:rPr lang="en-US" dirty="0" smtClean="0"/>
              <a:t>-Null experiment: in the absence of linear polarization, you get no RL correlation at any time.</a:t>
            </a:r>
          </a:p>
          <a:p>
            <a:r>
              <a:rPr lang="en-US" dirty="0" smtClean="0"/>
              <a:t>-If you have linear feeds, you have XY correlation sometimes  (when the intrinsic</a:t>
            </a:r>
            <a:r>
              <a:rPr lang="en-US" baseline="0" dirty="0" smtClean="0"/>
              <a:t> polarization is at 45º to your two feeds), and not other times (when it’s along one feed or the other).  Thus, to tease out the polarization, you need stable gains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19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936901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-Chose waveguide</a:t>
            </a:r>
            <a:r>
              <a:rPr lang="en-US" baseline="0" dirty="0" smtClean="0"/>
              <a:t> design because it can be integrated into the receiver (in the cold part), and thus doesn’t create loss the way a room-temperature quarter-wave plate does.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20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748374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Thes</a:t>
            </a:r>
            <a:r>
              <a:rPr lang="en-US" baseline="0" dirty="0" smtClean="0"/>
              <a:t>e are effectively quarter-wave plates.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21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37770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4F0E2-4962-6A4D-B9C9-F576FD87812A}" type="datetimeFigureOut">
              <a:rPr lang="en-US" smtClean="0"/>
              <a:t>5/15/13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6AF58-C2F2-9740-909F-3EB013F2D3E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4F0E2-4962-6A4D-B9C9-F576FD87812A}" type="datetimeFigureOut">
              <a:rPr lang="en-US" smtClean="0"/>
              <a:t>5/15/13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6AF58-C2F2-9740-909F-3EB013F2D3E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057FC-95B6-4D89-AFDA-ABA33EE921E5}" type="datetime2">
              <a:rPr lang="en-US" smtClean="0">
                <a:latin typeface="Garamond"/>
              </a:rPr>
              <a:pPr/>
              <a:t>Wednesday, May 15, 2013</a:t>
            </a:fld>
            <a:endParaRPr lang="en-US">
              <a:latin typeface="Garamond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1408556840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549AC-EB31-477F-92A9-B1988E232878}" type="datetime2">
              <a:rPr lang="en-US" smtClean="0">
                <a:latin typeface="Garamond"/>
              </a:rPr>
              <a:pPr/>
              <a:t>Wednesday, May 15, 2013</a:t>
            </a:fld>
            <a:endParaRPr lang="en-US">
              <a:latin typeface="Garamond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1404475456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F8207-4564-7144-8C07-C1DC356AD7F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5/15/13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13A05-A862-1442-AE2A-C3EEF9C1620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4644345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F8207-4564-7144-8C07-C1DC356AD7F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5/15/13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13A05-A862-1442-AE2A-C3EEF9C1620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578250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F8207-4564-7144-8C07-C1DC356AD7F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5/15/13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13A05-A862-1442-AE2A-C3EEF9C1620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4739274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F8207-4564-7144-8C07-C1DC356AD7F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5/15/13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13A05-A862-1442-AE2A-C3EEF9C1620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5442148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F8207-4564-7144-8C07-C1DC356AD7F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5/15/13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13A05-A862-1442-AE2A-C3EEF9C1620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5854280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F8207-4564-7144-8C07-C1DC356AD7F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5/15/13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13A05-A862-1442-AE2A-C3EEF9C1620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4152055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F8207-4564-7144-8C07-C1DC356AD7F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5/15/13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13A05-A862-1442-AE2A-C3EEF9C1620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9635254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F8207-4564-7144-8C07-C1DC356AD7F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5/15/13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13A05-A862-1442-AE2A-C3EEF9C1620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25660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4F0E2-4962-6A4D-B9C9-F576FD87812A}" type="datetimeFigureOut">
              <a:rPr lang="en-US" smtClean="0"/>
              <a:t>5/15/13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6AF58-C2F2-9740-909F-3EB013F2D3E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F8207-4564-7144-8C07-C1DC356AD7F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5/15/13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13A05-A862-1442-AE2A-C3EEF9C1620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4838855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F8207-4564-7144-8C07-C1DC356AD7F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5/15/13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13A05-A862-1442-AE2A-C3EEF9C1620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0109434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F8207-4564-7144-8C07-C1DC356AD7F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5/15/13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13A05-A862-1442-AE2A-C3EEF9C1620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94533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A432C8-69A7-458B-9684-2BFA64B31948}" type="datetime2">
              <a:rPr lang="en-US" smtClean="0">
                <a:latin typeface="Garamond"/>
              </a:rPr>
              <a:pPr/>
              <a:t>Wednesday, May 15, 2013</a:t>
            </a:fld>
            <a:endParaRPr lang="en-US">
              <a:latin typeface="Garamond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36475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6A3A3-94A6-4E5B-AF39-173ACA3E61CC}" type="datetime2">
              <a:rPr lang="en-US" smtClean="0">
                <a:latin typeface="Garamond"/>
              </a:rPr>
              <a:pPr/>
              <a:t>Wednesday, May 15, 2013</a:t>
            </a:fld>
            <a:endParaRPr lang="en-US">
              <a:latin typeface="Garamond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16442896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3D019-A32C-4EAD-B8E6-DBDA699692FD}" type="datetime2">
              <a:rPr lang="en-US" smtClean="0">
                <a:latin typeface="Garamond"/>
              </a:rPr>
              <a:pPr/>
              <a:t>Wednesday, May 15, 2013</a:t>
            </a:fld>
            <a:endParaRPr lang="en-US">
              <a:latin typeface="Garamond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77660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BA98F-560C-4997-81C4-81D4D9187EAB}" type="datetime2">
              <a:rPr lang="en-US" smtClean="0">
                <a:latin typeface="Garamond"/>
              </a:rPr>
              <a:pPr/>
              <a:t>Wednesday, May 15, 2013</a:t>
            </a:fld>
            <a:endParaRPr lang="en-US">
              <a:latin typeface="Garamond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7859137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972B2-CA5C-437D-87D0-8081271A9E4B}" type="datetime2">
              <a:rPr lang="en-US" smtClean="0">
                <a:latin typeface="Garamond"/>
              </a:rPr>
              <a:pPr/>
              <a:t>Wednesday, May 15, 2013</a:t>
            </a:fld>
            <a:endParaRPr lang="en-US">
              <a:latin typeface="Garamond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02285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D4847-11EF-4466-A8AD-85CDB7B49118}" type="datetime2">
              <a:rPr lang="en-US" smtClean="0">
                <a:latin typeface="Garamond"/>
              </a:rPr>
              <a:pPr/>
              <a:t>Wednesday, May 15, 2013</a:t>
            </a:fld>
            <a:endParaRPr lang="en-US">
              <a:latin typeface="Garamond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385806906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8457A-3AB9-4880-8A0C-9F8524491207}" type="datetime2">
              <a:rPr lang="en-US" smtClean="0">
                <a:latin typeface="Garamond"/>
              </a:rPr>
              <a:pPr/>
              <a:t>Wednesday, May 15, 2013</a:t>
            </a:fld>
            <a:endParaRPr lang="en-US">
              <a:latin typeface="Garamond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40850999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976D3-5B7F-4300-ABED-C91F1B2AE209}" type="datetime2">
              <a:rPr lang="en-US" smtClean="0">
                <a:latin typeface="Garamond"/>
              </a:rPr>
              <a:pPr/>
              <a:t>Wednesday, May 15, 2013</a:t>
            </a:fld>
            <a:endParaRPr lang="en-US">
              <a:latin typeface="Garamond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6033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4F0E2-4962-6A4D-B9C9-F576FD87812A}" type="datetimeFigureOut">
              <a:rPr lang="en-US" smtClean="0"/>
              <a:t>5/15/13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6AF58-C2F2-9740-909F-3EB013F2D3E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C1E59-17DD-41CE-97CA-624A472382D4}" type="datetime2">
              <a:rPr lang="en-US" smtClean="0">
                <a:latin typeface="Garamond"/>
              </a:rPr>
              <a:pPr/>
              <a:t>Wednesday, May 15, 2013</a:t>
            </a:fld>
            <a:endParaRPr lang="en-US">
              <a:latin typeface="Garamond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161920544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057FC-95B6-4D89-AFDA-ABA33EE921E5}" type="datetime2">
              <a:rPr lang="en-US" smtClean="0">
                <a:latin typeface="Garamond"/>
              </a:rPr>
              <a:pPr/>
              <a:t>Wednesday, May 15, 2013</a:t>
            </a:fld>
            <a:endParaRPr lang="en-US">
              <a:latin typeface="Garamond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149328497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549AC-EB31-477F-92A9-B1988E232878}" type="datetime2">
              <a:rPr lang="en-US" smtClean="0">
                <a:latin typeface="Garamond"/>
              </a:rPr>
              <a:pPr/>
              <a:t>Wednesday, May 15, 2013</a:t>
            </a:fld>
            <a:endParaRPr lang="en-US">
              <a:latin typeface="Garamond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259067505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F8207-4564-7144-8C07-C1DC356AD7F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5/15/13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13A05-A862-1442-AE2A-C3EEF9C1620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774597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F8207-4564-7144-8C07-C1DC356AD7F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5/15/13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13A05-A862-1442-AE2A-C3EEF9C1620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727682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F8207-4564-7144-8C07-C1DC356AD7F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5/15/13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13A05-A862-1442-AE2A-C3EEF9C1620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108609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F8207-4564-7144-8C07-C1DC356AD7F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5/15/13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13A05-A862-1442-AE2A-C3EEF9C1620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514648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F8207-4564-7144-8C07-C1DC356AD7F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5/15/13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13A05-A862-1442-AE2A-C3EEF9C1620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259580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F8207-4564-7144-8C07-C1DC356AD7F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5/15/13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13A05-A862-1442-AE2A-C3EEF9C1620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497242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F8207-4564-7144-8C07-C1DC356AD7F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5/15/13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13A05-A862-1442-AE2A-C3EEF9C1620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03565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4F0E2-4962-6A4D-B9C9-F576FD87812A}" type="datetimeFigureOut">
              <a:rPr lang="en-US" smtClean="0"/>
              <a:t>5/15/13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6AF58-C2F2-9740-909F-3EB013F2D3E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F8207-4564-7144-8C07-C1DC356AD7F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5/15/13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13A05-A862-1442-AE2A-C3EEF9C1620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88530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F8207-4564-7144-8C07-C1DC356AD7F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5/15/13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13A05-A862-1442-AE2A-C3EEF9C1620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199897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F8207-4564-7144-8C07-C1DC356AD7F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5/15/13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13A05-A862-1442-AE2A-C3EEF9C1620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478904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F8207-4564-7144-8C07-C1DC356AD7F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5/15/13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13A05-A862-1442-AE2A-C3EEF9C1620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185155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A432C8-69A7-458B-9684-2BFA64B31948}" type="datetime2">
              <a:rPr lang="en-US" smtClean="0">
                <a:latin typeface="Garamond"/>
              </a:rPr>
              <a:pPr/>
              <a:t>Wednesday, May 15, 2013</a:t>
            </a:fld>
            <a:endParaRPr lang="en-US">
              <a:latin typeface="Garamond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69818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6A3A3-94A6-4E5B-AF39-173ACA3E61CC}" type="datetime2">
              <a:rPr lang="en-US" smtClean="0">
                <a:latin typeface="Garamond"/>
              </a:rPr>
              <a:pPr/>
              <a:t>Wednesday, May 15, 2013</a:t>
            </a:fld>
            <a:endParaRPr lang="en-US">
              <a:latin typeface="Garamond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282786306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3D019-A32C-4EAD-B8E6-DBDA699692FD}" type="datetime2">
              <a:rPr lang="en-US" smtClean="0">
                <a:latin typeface="Garamond"/>
              </a:rPr>
              <a:pPr/>
              <a:t>Wednesday, May 15, 2013</a:t>
            </a:fld>
            <a:endParaRPr lang="en-US">
              <a:latin typeface="Garamond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67074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BA98F-560C-4997-81C4-81D4D9187EAB}" type="datetime2">
              <a:rPr lang="en-US" smtClean="0">
                <a:latin typeface="Garamond"/>
              </a:rPr>
              <a:pPr/>
              <a:t>Wednesday, May 15, 2013</a:t>
            </a:fld>
            <a:endParaRPr lang="en-US">
              <a:latin typeface="Garamond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127907337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972B2-CA5C-437D-87D0-8081271A9E4B}" type="datetime2">
              <a:rPr lang="en-US" smtClean="0">
                <a:latin typeface="Garamond"/>
              </a:rPr>
              <a:pPr/>
              <a:t>Wednesday, May 15, 2013</a:t>
            </a:fld>
            <a:endParaRPr lang="en-US">
              <a:latin typeface="Garamond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310163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D4847-11EF-4466-A8AD-85CDB7B49118}" type="datetime2">
              <a:rPr lang="en-US" smtClean="0">
                <a:latin typeface="Garamond"/>
              </a:rPr>
              <a:pPr/>
              <a:t>Wednesday, May 15, 2013</a:t>
            </a:fld>
            <a:endParaRPr lang="en-US">
              <a:latin typeface="Garamond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28653345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4F0E2-4962-6A4D-B9C9-F576FD87812A}" type="datetimeFigureOut">
              <a:rPr lang="en-US" smtClean="0"/>
              <a:t>5/15/13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6AF58-C2F2-9740-909F-3EB013F2D3E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8457A-3AB9-4880-8A0C-9F8524491207}" type="datetime2">
              <a:rPr lang="en-US" smtClean="0">
                <a:latin typeface="Garamond"/>
              </a:rPr>
              <a:pPr/>
              <a:t>Wednesday, May 15, 2013</a:t>
            </a:fld>
            <a:endParaRPr lang="en-US">
              <a:latin typeface="Garamond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9066585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976D3-5B7F-4300-ABED-C91F1B2AE209}" type="datetime2">
              <a:rPr lang="en-US" smtClean="0">
                <a:latin typeface="Garamond"/>
              </a:rPr>
              <a:pPr/>
              <a:t>Wednesday, May 15, 2013</a:t>
            </a:fld>
            <a:endParaRPr lang="en-US">
              <a:latin typeface="Garamond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785332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C1E59-17DD-41CE-97CA-624A472382D4}" type="datetime2">
              <a:rPr lang="en-US" smtClean="0">
                <a:latin typeface="Garamond"/>
              </a:rPr>
              <a:pPr/>
              <a:t>Wednesday, May 15, 2013</a:t>
            </a:fld>
            <a:endParaRPr lang="en-US">
              <a:latin typeface="Garamond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361786532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057FC-95B6-4D89-AFDA-ABA33EE921E5}" type="datetime2">
              <a:rPr lang="en-US" smtClean="0">
                <a:latin typeface="Garamond"/>
              </a:rPr>
              <a:pPr/>
              <a:t>Wednesday, May 15, 2013</a:t>
            </a:fld>
            <a:endParaRPr lang="en-US">
              <a:latin typeface="Garamond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67801936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549AC-EB31-477F-92A9-B1988E232878}" type="datetime2">
              <a:rPr lang="en-US" smtClean="0">
                <a:latin typeface="Garamond"/>
              </a:rPr>
              <a:pPr/>
              <a:t>Wednesday, May 15, 2013</a:t>
            </a:fld>
            <a:endParaRPr lang="en-US">
              <a:latin typeface="Garamond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339012975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46426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41283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6835197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0147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7931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4F0E2-4962-6A4D-B9C9-F576FD87812A}" type="datetimeFigureOut">
              <a:rPr lang="en-US" smtClean="0"/>
              <a:t>5/15/13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6AF58-C2F2-9740-909F-3EB013F2D3E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614222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4605079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 vert="horz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5441372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8929028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648013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750851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647295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729200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A432C8-69A7-458B-9684-2BFA64B31948}" type="datetime2">
              <a:rPr lang="en-US" smtClean="0">
                <a:latin typeface="Garamond"/>
              </a:rPr>
              <a:pPr/>
              <a:t>Wednesday, May 15, 2013</a:t>
            </a:fld>
            <a:endParaRPr lang="en-US">
              <a:latin typeface="Garamond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7154103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6A3A3-94A6-4E5B-AF39-173ACA3E61CC}" type="datetime2">
              <a:rPr lang="en-US" smtClean="0">
                <a:latin typeface="Garamond"/>
              </a:rPr>
              <a:pPr/>
              <a:t>Wednesday, May 15, 2013</a:t>
            </a:fld>
            <a:endParaRPr lang="en-US">
              <a:latin typeface="Garamond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40192837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4F0E2-4962-6A4D-B9C9-F576FD87812A}" type="datetimeFigureOut">
              <a:rPr lang="en-US" smtClean="0"/>
              <a:t>5/15/13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6AF58-C2F2-9740-909F-3EB013F2D3E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3D019-A32C-4EAD-B8E6-DBDA699692FD}" type="datetime2">
              <a:rPr lang="en-US" smtClean="0">
                <a:latin typeface="Garamond"/>
              </a:rPr>
              <a:pPr/>
              <a:t>Wednesday, May 15, 2013</a:t>
            </a:fld>
            <a:endParaRPr lang="en-US">
              <a:latin typeface="Garamond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8003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BA98F-560C-4997-81C4-81D4D9187EAB}" type="datetime2">
              <a:rPr lang="en-US" smtClean="0">
                <a:latin typeface="Garamond"/>
              </a:rPr>
              <a:pPr/>
              <a:t>Wednesday, May 15, 2013</a:t>
            </a:fld>
            <a:endParaRPr lang="en-US">
              <a:latin typeface="Garamond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2354495910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972B2-CA5C-437D-87D0-8081271A9E4B}" type="datetime2">
              <a:rPr lang="en-US" smtClean="0">
                <a:latin typeface="Garamond"/>
              </a:rPr>
              <a:pPr/>
              <a:t>Wednesday, May 15, 2013</a:t>
            </a:fld>
            <a:endParaRPr lang="en-US">
              <a:latin typeface="Garamond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1287894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D4847-11EF-4466-A8AD-85CDB7B49118}" type="datetime2">
              <a:rPr lang="en-US" smtClean="0">
                <a:latin typeface="Garamond"/>
              </a:rPr>
              <a:pPr/>
              <a:t>Wednesday, May 15, 2013</a:t>
            </a:fld>
            <a:endParaRPr lang="en-US">
              <a:latin typeface="Garamond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385877470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8457A-3AB9-4880-8A0C-9F8524491207}" type="datetime2">
              <a:rPr lang="en-US" smtClean="0">
                <a:latin typeface="Garamond"/>
              </a:rPr>
              <a:pPr/>
              <a:t>Wednesday, May 15, 2013</a:t>
            </a:fld>
            <a:endParaRPr lang="en-US">
              <a:latin typeface="Garamond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2306785173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976D3-5B7F-4300-ABED-C91F1B2AE209}" type="datetime2">
              <a:rPr lang="en-US" smtClean="0">
                <a:latin typeface="Garamond"/>
              </a:rPr>
              <a:pPr/>
              <a:t>Wednesday, May 15, 2013</a:t>
            </a:fld>
            <a:endParaRPr lang="en-US">
              <a:latin typeface="Garamond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771732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C1E59-17DD-41CE-97CA-624A472382D4}" type="datetime2">
              <a:rPr lang="en-US" smtClean="0">
                <a:latin typeface="Garamond"/>
              </a:rPr>
              <a:pPr/>
              <a:t>Wednesday, May 15, 2013</a:t>
            </a:fld>
            <a:endParaRPr lang="en-US">
              <a:latin typeface="Garamond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1804468951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057FC-95B6-4D89-AFDA-ABA33EE921E5}" type="datetime2">
              <a:rPr lang="en-US" smtClean="0">
                <a:latin typeface="Garamond"/>
              </a:rPr>
              <a:pPr/>
              <a:t>Wednesday, May 15, 2013</a:t>
            </a:fld>
            <a:endParaRPr lang="en-US">
              <a:latin typeface="Garamond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1193935919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549AC-EB31-477F-92A9-B1988E232878}" type="datetime2">
              <a:rPr lang="en-US" smtClean="0">
                <a:latin typeface="Garamond"/>
              </a:rPr>
              <a:pPr/>
              <a:t>Wednesday, May 15, 2013</a:t>
            </a:fld>
            <a:endParaRPr lang="en-US">
              <a:latin typeface="Garamond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354646849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A432C8-69A7-458B-9684-2BFA64B31948}" type="datetime2">
              <a:rPr lang="en-US" smtClean="0">
                <a:latin typeface="Garamond"/>
              </a:rPr>
              <a:pPr/>
              <a:t>Wednesday, May 15, 2013</a:t>
            </a:fld>
            <a:endParaRPr lang="en-US">
              <a:latin typeface="Garamond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27718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4F0E2-4962-6A4D-B9C9-F576FD87812A}" type="datetimeFigureOut">
              <a:rPr lang="en-US" smtClean="0"/>
              <a:t>5/15/13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6AF58-C2F2-9740-909F-3EB013F2D3E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6A3A3-94A6-4E5B-AF39-173ACA3E61CC}" type="datetime2">
              <a:rPr lang="en-US" smtClean="0">
                <a:latin typeface="Garamond"/>
              </a:rPr>
              <a:pPr/>
              <a:t>Wednesday, May 15, 2013</a:t>
            </a:fld>
            <a:endParaRPr lang="en-US">
              <a:latin typeface="Garamond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219062249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3D019-A32C-4EAD-B8E6-DBDA699692FD}" type="datetime2">
              <a:rPr lang="en-US" smtClean="0">
                <a:latin typeface="Garamond"/>
              </a:rPr>
              <a:pPr/>
              <a:t>Wednesday, May 15, 2013</a:t>
            </a:fld>
            <a:endParaRPr lang="en-US">
              <a:latin typeface="Garamond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08036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BA98F-560C-4997-81C4-81D4D9187EAB}" type="datetime2">
              <a:rPr lang="en-US" smtClean="0">
                <a:latin typeface="Garamond"/>
              </a:rPr>
              <a:pPr/>
              <a:t>Wednesday, May 15, 2013</a:t>
            </a:fld>
            <a:endParaRPr lang="en-US">
              <a:latin typeface="Garamond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3599377118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972B2-CA5C-437D-87D0-8081271A9E4B}" type="datetime2">
              <a:rPr lang="en-US" smtClean="0">
                <a:latin typeface="Garamond"/>
              </a:rPr>
              <a:pPr/>
              <a:t>Wednesday, May 15, 2013</a:t>
            </a:fld>
            <a:endParaRPr lang="en-US">
              <a:latin typeface="Garamond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3260381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D4847-11EF-4466-A8AD-85CDB7B49118}" type="datetime2">
              <a:rPr lang="en-US" smtClean="0">
                <a:latin typeface="Garamond"/>
              </a:rPr>
              <a:pPr/>
              <a:t>Wednesday, May 15, 2013</a:t>
            </a:fld>
            <a:endParaRPr lang="en-US">
              <a:latin typeface="Garamond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1260131031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8457A-3AB9-4880-8A0C-9F8524491207}" type="datetime2">
              <a:rPr lang="en-US" smtClean="0">
                <a:latin typeface="Garamond"/>
              </a:rPr>
              <a:pPr/>
              <a:t>Wednesday, May 15, 2013</a:t>
            </a:fld>
            <a:endParaRPr lang="en-US">
              <a:latin typeface="Garamond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3534494263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976D3-5B7F-4300-ABED-C91F1B2AE209}" type="datetime2">
              <a:rPr lang="en-US" smtClean="0">
                <a:latin typeface="Garamond"/>
              </a:rPr>
              <a:pPr/>
              <a:t>Wednesday, May 15, 2013</a:t>
            </a:fld>
            <a:endParaRPr lang="en-US">
              <a:latin typeface="Garamond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2711495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C1E59-17DD-41CE-97CA-624A472382D4}" type="datetime2">
              <a:rPr lang="en-US" smtClean="0">
                <a:latin typeface="Garamond"/>
              </a:rPr>
              <a:pPr/>
              <a:t>Wednesday, May 15, 2013</a:t>
            </a:fld>
            <a:endParaRPr lang="en-US">
              <a:latin typeface="Garamond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3640815825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057FC-95B6-4D89-AFDA-ABA33EE921E5}" type="datetime2">
              <a:rPr lang="en-US" smtClean="0">
                <a:latin typeface="Garamond"/>
              </a:rPr>
              <a:pPr/>
              <a:t>Wednesday, May 15, 2013</a:t>
            </a:fld>
            <a:endParaRPr lang="en-US">
              <a:latin typeface="Garamond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1215043608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549AC-EB31-477F-92A9-B1988E232878}" type="datetime2">
              <a:rPr lang="en-US" smtClean="0">
                <a:latin typeface="Garamond"/>
              </a:rPr>
              <a:pPr/>
              <a:t>Wednesday, May 15, 2013</a:t>
            </a:fld>
            <a:endParaRPr lang="en-US">
              <a:latin typeface="Garamond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9888561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4F0E2-4962-6A4D-B9C9-F576FD87812A}" type="datetimeFigureOut">
              <a:rPr lang="en-US" smtClean="0"/>
              <a:t>5/15/13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6AF58-C2F2-9740-909F-3EB013F2D3E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A432C8-69A7-458B-9684-2BFA64B31948}" type="datetime2">
              <a:rPr lang="en-US" smtClean="0">
                <a:latin typeface="Garamond"/>
              </a:rPr>
              <a:pPr/>
              <a:t>Wednesday, May 15, 2013</a:t>
            </a:fld>
            <a:endParaRPr lang="en-US">
              <a:latin typeface="Garamond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8215079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6A3A3-94A6-4E5B-AF39-173ACA3E61CC}" type="datetime2">
              <a:rPr lang="en-US" smtClean="0">
                <a:latin typeface="Garamond"/>
              </a:rPr>
              <a:pPr/>
              <a:t>Wednesday, May 15, 2013</a:t>
            </a:fld>
            <a:endParaRPr lang="en-US">
              <a:latin typeface="Garamond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2762300020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3D019-A32C-4EAD-B8E6-DBDA699692FD}" type="datetime2">
              <a:rPr lang="en-US" smtClean="0">
                <a:latin typeface="Garamond"/>
              </a:rPr>
              <a:pPr/>
              <a:t>Wednesday, May 15, 2013</a:t>
            </a:fld>
            <a:endParaRPr lang="en-US">
              <a:latin typeface="Garamond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20208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BA98F-560C-4997-81C4-81D4D9187EAB}" type="datetime2">
              <a:rPr lang="en-US" smtClean="0">
                <a:latin typeface="Garamond"/>
              </a:rPr>
              <a:pPr/>
              <a:t>Wednesday, May 15, 2013</a:t>
            </a:fld>
            <a:endParaRPr lang="en-US">
              <a:latin typeface="Garamond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3058902067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972B2-CA5C-437D-87D0-8081271A9E4B}" type="datetime2">
              <a:rPr lang="en-US" smtClean="0">
                <a:latin typeface="Garamond"/>
              </a:rPr>
              <a:pPr/>
              <a:t>Wednesday, May 15, 2013</a:t>
            </a:fld>
            <a:endParaRPr lang="en-US">
              <a:latin typeface="Garamond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9171878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D4847-11EF-4466-A8AD-85CDB7B49118}" type="datetime2">
              <a:rPr lang="en-US" smtClean="0">
                <a:latin typeface="Garamond"/>
              </a:rPr>
              <a:pPr/>
              <a:t>Wednesday, May 15, 2013</a:t>
            </a:fld>
            <a:endParaRPr lang="en-US">
              <a:latin typeface="Garamond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2205118562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8457A-3AB9-4880-8A0C-9F8524491207}" type="datetime2">
              <a:rPr lang="en-US" smtClean="0">
                <a:latin typeface="Garamond"/>
              </a:rPr>
              <a:pPr/>
              <a:t>Wednesday, May 15, 2013</a:t>
            </a:fld>
            <a:endParaRPr lang="en-US">
              <a:latin typeface="Garamond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1791442035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976D3-5B7F-4300-ABED-C91F1B2AE209}" type="datetime2">
              <a:rPr lang="en-US" smtClean="0">
                <a:latin typeface="Garamond"/>
              </a:rPr>
              <a:pPr/>
              <a:t>Wednesday, May 15, 2013</a:t>
            </a:fld>
            <a:endParaRPr lang="en-US">
              <a:latin typeface="Garamond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7173372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C1E59-17DD-41CE-97CA-624A472382D4}" type="datetime2">
              <a:rPr lang="en-US" smtClean="0">
                <a:latin typeface="Garamond"/>
              </a:rPr>
              <a:pPr/>
              <a:t>Wednesday, May 15, 2013</a:t>
            </a:fld>
            <a:endParaRPr lang="en-US">
              <a:latin typeface="Garamond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2226838585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057FC-95B6-4D89-AFDA-ABA33EE921E5}" type="datetime2">
              <a:rPr lang="en-US" smtClean="0">
                <a:latin typeface="Garamond"/>
              </a:rPr>
              <a:pPr/>
              <a:t>Wednesday, May 15, 2013</a:t>
            </a:fld>
            <a:endParaRPr lang="en-US">
              <a:latin typeface="Garamond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33090582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4F0E2-4962-6A4D-B9C9-F576FD87812A}" type="datetimeFigureOut">
              <a:rPr lang="en-US" smtClean="0"/>
              <a:t>5/15/13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6AF58-C2F2-9740-909F-3EB013F2D3E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549AC-EB31-477F-92A9-B1988E232878}" type="datetime2">
              <a:rPr lang="en-US" smtClean="0">
                <a:latin typeface="Garamond"/>
              </a:rPr>
              <a:pPr/>
              <a:t>Wednesday, May 15, 2013</a:t>
            </a:fld>
            <a:endParaRPr lang="en-US">
              <a:latin typeface="Garamond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971718193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A432C8-69A7-458B-9684-2BFA64B31948}" type="datetime2">
              <a:rPr lang="en-US" smtClean="0">
                <a:latin typeface="Garamond"/>
              </a:rPr>
              <a:pPr/>
              <a:t>Wednesday, May 15, 2013</a:t>
            </a:fld>
            <a:endParaRPr lang="en-US">
              <a:latin typeface="Garamond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7811015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6A3A3-94A6-4E5B-AF39-173ACA3E61CC}" type="datetime2">
              <a:rPr lang="en-US" smtClean="0">
                <a:latin typeface="Garamond"/>
              </a:rPr>
              <a:pPr/>
              <a:t>Wednesday, May 15, 2013</a:t>
            </a:fld>
            <a:endParaRPr lang="en-US">
              <a:latin typeface="Garamond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1189263065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3D019-A32C-4EAD-B8E6-DBDA699692FD}" type="datetime2">
              <a:rPr lang="en-US" smtClean="0">
                <a:latin typeface="Garamond"/>
              </a:rPr>
              <a:pPr/>
              <a:t>Wednesday, May 15, 2013</a:t>
            </a:fld>
            <a:endParaRPr lang="en-US">
              <a:latin typeface="Garamond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54492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BA98F-560C-4997-81C4-81D4D9187EAB}" type="datetime2">
              <a:rPr lang="en-US" smtClean="0">
                <a:latin typeface="Garamond"/>
              </a:rPr>
              <a:pPr/>
              <a:t>Wednesday, May 15, 2013</a:t>
            </a:fld>
            <a:endParaRPr lang="en-US">
              <a:latin typeface="Garamond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2880429566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972B2-CA5C-437D-87D0-8081271A9E4B}" type="datetime2">
              <a:rPr lang="en-US" smtClean="0">
                <a:latin typeface="Garamond"/>
              </a:rPr>
              <a:pPr/>
              <a:t>Wednesday, May 15, 2013</a:t>
            </a:fld>
            <a:endParaRPr lang="en-US">
              <a:latin typeface="Garamond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0772216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D4847-11EF-4466-A8AD-85CDB7B49118}" type="datetime2">
              <a:rPr lang="en-US" smtClean="0">
                <a:latin typeface="Garamond"/>
              </a:rPr>
              <a:pPr/>
              <a:t>Wednesday, May 15, 2013</a:t>
            </a:fld>
            <a:endParaRPr lang="en-US">
              <a:latin typeface="Garamond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1316649358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8457A-3AB9-4880-8A0C-9F8524491207}" type="datetime2">
              <a:rPr lang="en-US" smtClean="0">
                <a:latin typeface="Garamond"/>
              </a:rPr>
              <a:pPr/>
              <a:t>Wednesday, May 15, 2013</a:t>
            </a:fld>
            <a:endParaRPr lang="en-US">
              <a:latin typeface="Garamond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3963288853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976D3-5B7F-4300-ABED-C91F1B2AE209}" type="datetime2">
              <a:rPr lang="en-US" smtClean="0">
                <a:latin typeface="Garamond"/>
              </a:rPr>
              <a:pPr/>
              <a:t>Wednesday, May 15, 2013</a:t>
            </a:fld>
            <a:endParaRPr lang="en-US">
              <a:latin typeface="Garamond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9484998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C1E59-17DD-41CE-97CA-624A472382D4}" type="datetime2">
              <a:rPr lang="en-US" smtClean="0">
                <a:latin typeface="Garamond"/>
              </a:rPr>
              <a:pPr/>
              <a:t>Wednesday, May 15, 2013</a:t>
            </a:fld>
            <a:endParaRPr lang="en-US">
              <a:latin typeface="Garamond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931763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10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2.xml"/><Relationship Id="rId12" Type="http://schemas.openxmlformats.org/officeDocument/2006/relationships/theme" Target="../theme/theme10.xml"/><Relationship Id="rId1" Type="http://schemas.openxmlformats.org/officeDocument/2006/relationships/slideLayout" Target="../slideLayouts/slideLayout102.xml"/><Relationship Id="rId2" Type="http://schemas.openxmlformats.org/officeDocument/2006/relationships/slideLayout" Target="../slideLayouts/slideLayout103.xml"/><Relationship Id="rId3" Type="http://schemas.openxmlformats.org/officeDocument/2006/relationships/slideLayout" Target="../slideLayouts/slideLayout104.xml"/><Relationship Id="rId4" Type="http://schemas.openxmlformats.org/officeDocument/2006/relationships/slideLayout" Target="../slideLayouts/slideLayout105.xml"/><Relationship Id="rId5" Type="http://schemas.openxmlformats.org/officeDocument/2006/relationships/slideLayout" Target="../slideLayouts/slideLayout106.xml"/><Relationship Id="rId6" Type="http://schemas.openxmlformats.org/officeDocument/2006/relationships/slideLayout" Target="../slideLayouts/slideLayout107.xml"/><Relationship Id="rId7" Type="http://schemas.openxmlformats.org/officeDocument/2006/relationships/slideLayout" Target="../slideLayouts/slideLayout108.xml"/><Relationship Id="rId8" Type="http://schemas.openxmlformats.org/officeDocument/2006/relationships/slideLayout" Target="../slideLayouts/slideLayout109.xml"/><Relationship Id="rId9" Type="http://schemas.openxmlformats.org/officeDocument/2006/relationships/slideLayout" Target="../slideLayouts/slideLayout110.xml"/><Relationship Id="rId10" Type="http://schemas.openxmlformats.org/officeDocument/2006/relationships/slideLayout" Target="../slideLayouts/slideLayout111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3.xml"/><Relationship Id="rId12" Type="http://schemas.openxmlformats.org/officeDocument/2006/relationships/theme" Target="../theme/theme3.xml"/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/Relationships>
</file>

<file path=ppt/slideMasters/_rels/slideMaster4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44.xml"/><Relationship Id="rId12" Type="http://schemas.openxmlformats.org/officeDocument/2006/relationships/theme" Target="../theme/theme4.xml"/><Relationship Id="rId1" Type="http://schemas.openxmlformats.org/officeDocument/2006/relationships/slideLayout" Target="../slideLayouts/slideLayout34.xml"/><Relationship Id="rId2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0.xml"/><Relationship Id="rId8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3.xml"/></Relationships>
</file>

<file path=ppt/slideMasters/_rels/slideMaster5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56.xml"/><Relationship Id="rId13" Type="http://schemas.openxmlformats.org/officeDocument/2006/relationships/slideLayout" Target="../slideLayouts/slideLayout57.xml"/><Relationship Id="rId14" Type="http://schemas.openxmlformats.org/officeDocument/2006/relationships/theme" Target="../theme/theme5.xml"/><Relationship Id="rId1" Type="http://schemas.openxmlformats.org/officeDocument/2006/relationships/slideLayout" Target="../slideLayouts/slideLayout45.xml"/><Relationship Id="rId2" Type="http://schemas.openxmlformats.org/officeDocument/2006/relationships/slideLayout" Target="../slideLayouts/slideLayout46.xml"/><Relationship Id="rId3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1.xml"/><Relationship Id="rId8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4.xml"/></Relationships>
</file>

<file path=ppt/slideMasters/_rels/slideMaster6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68.xml"/><Relationship Id="rId12" Type="http://schemas.openxmlformats.org/officeDocument/2006/relationships/theme" Target="../theme/theme6.xml"/><Relationship Id="rId1" Type="http://schemas.openxmlformats.org/officeDocument/2006/relationships/slideLayout" Target="../slideLayouts/slideLayout58.xml"/><Relationship Id="rId2" Type="http://schemas.openxmlformats.org/officeDocument/2006/relationships/slideLayout" Target="../slideLayouts/slideLayout59.xml"/><Relationship Id="rId3" Type="http://schemas.openxmlformats.org/officeDocument/2006/relationships/slideLayout" Target="../slideLayouts/slideLayout60.xml"/><Relationship Id="rId4" Type="http://schemas.openxmlformats.org/officeDocument/2006/relationships/slideLayout" Target="../slideLayouts/slideLayout61.xml"/><Relationship Id="rId5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4.xml"/><Relationship Id="rId8" Type="http://schemas.openxmlformats.org/officeDocument/2006/relationships/slideLayout" Target="../slideLayouts/slideLayout65.xml"/><Relationship Id="rId9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67.xml"/></Relationships>
</file>

<file path=ppt/slideMasters/_rels/slideMaster7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79.xml"/><Relationship Id="rId12" Type="http://schemas.openxmlformats.org/officeDocument/2006/relationships/theme" Target="../theme/theme7.xml"/><Relationship Id="rId1" Type="http://schemas.openxmlformats.org/officeDocument/2006/relationships/slideLayout" Target="../slideLayouts/slideLayout69.xml"/><Relationship Id="rId2" Type="http://schemas.openxmlformats.org/officeDocument/2006/relationships/slideLayout" Target="../slideLayouts/slideLayout70.xml"/><Relationship Id="rId3" Type="http://schemas.openxmlformats.org/officeDocument/2006/relationships/slideLayout" Target="../slideLayouts/slideLayout71.xml"/><Relationship Id="rId4" Type="http://schemas.openxmlformats.org/officeDocument/2006/relationships/slideLayout" Target="../slideLayouts/slideLayout72.xml"/><Relationship Id="rId5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4.xml"/><Relationship Id="rId7" Type="http://schemas.openxmlformats.org/officeDocument/2006/relationships/slideLayout" Target="../slideLayouts/slideLayout75.xml"/><Relationship Id="rId8" Type="http://schemas.openxmlformats.org/officeDocument/2006/relationships/slideLayout" Target="../slideLayouts/slideLayout76.xml"/><Relationship Id="rId9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78.xml"/></Relationships>
</file>

<file path=ppt/slideMasters/_rels/slideMaster8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90.xml"/><Relationship Id="rId12" Type="http://schemas.openxmlformats.org/officeDocument/2006/relationships/theme" Target="../theme/theme8.xml"/><Relationship Id="rId1" Type="http://schemas.openxmlformats.org/officeDocument/2006/relationships/slideLayout" Target="../slideLayouts/slideLayout80.xml"/><Relationship Id="rId2" Type="http://schemas.openxmlformats.org/officeDocument/2006/relationships/slideLayout" Target="../slideLayouts/slideLayout81.xml"/><Relationship Id="rId3" Type="http://schemas.openxmlformats.org/officeDocument/2006/relationships/slideLayout" Target="../slideLayouts/slideLayout82.xml"/><Relationship Id="rId4" Type="http://schemas.openxmlformats.org/officeDocument/2006/relationships/slideLayout" Target="../slideLayouts/slideLayout83.xml"/><Relationship Id="rId5" Type="http://schemas.openxmlformats.org/officeDocument/2006/relationships/slideLayout" Target="../slideLayouts/slideLayout84.xml"/><Relationship Id="rId6" Type="http://schemas.openxmlformats.org/officeDocument/2006/relationships/slideLayout" Target="../slideLayouts/slideLayout85.xml"/><Relationship Id="rId7" Type="http://schemas.openxmlformats.org/officeDocument/2006/relationships/slideLayout" Target="../slideLayouts/slideLayout86.xml"/><Relationship Id="rId8" Type="http://schemas.openxmlformats.org/officeDocument/2006/relationships/slideLayout" Target="../slideLayouts/slideLayout87.xml"/><Relationship Id="rId9" Type="http://schemas.openxmlformats.org/officeDocument/2006/relationships/slideLayout" Target="../slideLayouts/slideLayout88.xml"/><Relationship Id="rId10" Type="http://schemas.openxmlformats.org/officeDocument/2006/relationships/slideLayout" Target="../slideLayouts/slideLayout89.xml"/></Relationships>
</file>

<file path=ppt/slideMasters/_rels/slideMaster9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01.xml"/><Relationship Id="rId12" Type="http://schemas.openxmlformats.org/officeDocument/2006/relationships/theme" Target="../theme/theme9.xml"/><Relationship Id="rId1" Type="http://schemas.openxmlformats.org/officeDocument/2006/relationships/slideLayout" Target="../slideLayouts/slideLayout91.xml"/><Relationship Id="rId2" Type="http://schemas.openxmlformats.org/officeDocument/2006/relationships/slideLayout" Target="../slideLayouts/slideLayout92.xml"/><Relationship Id="rId3" Type="http://schemas.openxmlformats.org/officeDocument/2006/relationships/slideLayout" Target="../slideLayouts/slideLayout93.xml"/><Relationship Id="rId4" Type="http://schemas.openxmlformats.org/officeDocument/2006/relationships/slideLayout" Target="../slideLayouts/slideLayout94.xml"/><Relationship Id="rId5" Type="http://schemas.openxmlformats.org/officeDocument/2006/relationships/slideLayout" Target="../slideLayouts/slideLayout95.xml"/><Relationship Id="rId6" Type="http://schemas.openxmlformats.org/officeDocument/2006/relationships/slideLayout" Target="../slideLayouts/slideLayout96.xml"/><Relationship Id="rId7" Type="http://schemas.openxmlformats.org/officeDocument/2006/relationships/slideLayout" Target="../slideLayouts/slideLayout97.xml"/><Relationship Id="rId8" Type="http://schemas.openxmlformats.org/officeDocument/2006/relationships/slideLayout" Target="../slideLayouts/slideLayout98.xml"/><Relationship Id="rId9" Type="http://schemas.openxmlformats.org/officeDocument/2006/relationships/slideLayout" Target="../slideLayouts/slideLayout99.xml"/><Relationship Id="rId10" Type="http://schemas.openxmlformats.org/officeDocument/2006/relationships/slideLayout" Target="../slideLayouts/slideLayout10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64F0E2-4962-6A4D-B9C9-F576FD87812A}" type="datetimeFigureOut">
              <a:rPr lang="en-US" smtClean="0"/>
              <a:t>5/15/13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E6AF58-C2F2-9740-909F-3EB013F2D3E3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bg1"/>
          </a:solidFill>
          <a:latin typeface="Garamond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bg1"/>
          </a:solidFill>
          <a:latin typeface="Garamond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bg1"/>
          </a:solidFill>
          <a:latin typeface="Garamond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bg1"/>
          </a:solidFill>
          <a:latin typeface="Garamond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bg1"/>
          </a:solidFill>
          <a:latin typeface="Garamond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bg1"/>
          </a:solidFill>
          <a:latin typeface="Garamond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Garamond"/>
                <a:cs typeface="Garamond"/>
              </a:defRPr>
            </a:lvl1pPr>
          </a:lstStyle>
          <a:p>
            <a:fld id="{0E8F8207-4564-7144-8C07-C1DC356AD7F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5/15/13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Garamond"/>
                <a:cs typeface="Garamond"/>
              </a:defRPr>
            </a:lvl1pPr>
          </a:lstStyle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Garamond"/>
                <a:cs typeface="Garamond"/>
              </a:defRPr>
            </a:lvl1pPr>
          </a:lstStyle>
          <a:p>
            <a:fld id="{E6413A05-A862-1442-AE2A-C3EEF9C1620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811736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71" r:id="rId1"/>
    <p:sldLayoutId id="2147483772" r:id="rId2"/>
    <p:sldLayoutId id="2147483773" r:id="rId3"/>
    <p:sldLayoutId id="2147483774" r:id="rId4"/>
    <p:sldLayoutId id="2147483775" r:id="rId5"/>
    <p:sldLayoutId id="2147483776" r:id="rId6"/>
    <p:sldLayoutId id="2147483777" r:id="rId7"/>
    <p:sldLayoutId id="2147483778" r:id="rId8"/>
    <p:sldLayoutId id="2147483779" r:id="rId9"/>
    <p:sldLayoutId id="2147483780" r:id="rId10"/>
    <p:sldLayoutId id="2147483781" r:id="rId11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Garamond"/>
          <a:ea typeface="+mj-ea"/>
          <a:cs typeface="Garamond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Garamond"/>
          <a:ea typeface="+mn-ea"/>
          <a:cs typeface="Garamond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Garamond"/>
          <a:ea typeface="+mn-ea"/>
          <a:cs typeface="Garamond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Garamond"/>
          <a:ea typeface="+mn-ea"/>
          <a:cs typeface="Garamond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Garamond"/>
          <a:ea typeface="+mn-ea"/>
          <a:cs typeface="Garamond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Garamond"/>
          <a:ea typeface="+mn-ea"/>
          <a:cs typeface="Garamond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srgbClr val="FFFFFF"/>
              </a:solidFill>
              <a:latin typeface="Garamond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srgbClr val="FFFFFF"/>
              </a:solidFill>
              <a:latin typeface="Garamond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pPr defTabSz="914400"/>
            <a:fld id="{A80CB818-7379-467D-8E76-EF9D9074A26C}" type="datetime2">
              <a:rPr lang="en-US" smtClean="0">
                <a:latin typeface="Garamond"/>
              </a:rPr>
              <a:pPr defTabSz="914400"/>
              <a:t>Wednesday, May 15, 2013</a:t>
            </a:fld>
            <a:endParaRPr lang="en-US" dirty="0">
              <a:latin typeface="Garamond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pPr algn="r" defTabSz="914400"/>
            <a:endParaRPr lang="en-US" dirty="0">
              <a:latin typeface="Garamond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pPr defTabSz="914400"/>
            <a:fld id="{0CFEC368-1D7A-4F81-ABF6-AE0E36BAF64C}" type="slidenum">
              <a:rPr lang="en-US" smtClean="0">
                <a:latin typeface="Garamond"/>
              </a:rPr>
              <a:pPr defTabSz="914400"/>
              <a:t>‹#›</a:t>
            </a:fld>
            <a:endParaRPr lang="en-US" dirty="0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18287301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Garamond"/>
                <a:cs typeface="Garamond"/>
              </a:defRPr>
            </a:lvl1pPr>
          </a:lstStyle>
          <a:p>
            <a:fld id="{0E8F8207-4564-7144-8C07-C1DC356AD7F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5/15/13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Garamond"/>
                <a:cs typeface="Garamond"/>
              </a:defRPr>
            </a:lvl1pPr>
          </a:lstStyle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Garamond"/>
                <a:cs typeface="Garamond"/>
              </a:defRPr>
            </a:lvl1pPr>
          </a:lstStyle>
          <a:p>
            <a:fld id="{E6413A05-A862-1442-AE2A-C3EEF9C1620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366314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Garamond"/>
          <a:ea typeface="+mj-ea"/>
          <a:cs typeface="Garamond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Garamond"/>
          <a:ea typeface="+mn-ea"/>
          <a:cs typeface="Garamond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Garamond"/>
          <a:ea typeface="+mn-ea"/>
          <a:cs typeface="Garamond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Garamond"/>
          <a:ea typeface="+mn-ea"/>
          <a:cs typeface="Garamond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Garamond"/>
          <a:ea typeface="+mn-ea"/>
          <a:cs typeface="Garamond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Garamond"/>
          <a:ea typeface="+mn-ea"/>
          <a:cs typeface="Garamond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srgbClr val="FFFFFF"/>
              </a:solidFill>
              <a:latin typeface="Garamond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srgbClr val="FFFFFF"/>
              </a:solidFill>
              <a:latin typeface="Garamond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pPr defTabSz="914400"/>
            <a:fld id="{A80CB818-7379-467D-8E76-EF9D9074A26C}" type="datetime2">
              <a:rPr lang="en-US" smtClean="0">
                <a:latin typeface="Garamond"/>
              </a:rPr>
              <a:pPr defTabSz="914400"/>
              <a:t>Wednesday, May 15, 2013</a:t>
            </a:fld>
            <a:endParaRPr lang="en-US" dirty="0">
              <a:latin typeface="Garamond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pPr algn="r" defTabSz="914400"/>
            <a:endParaRPr lang="en-US" dirty="0">
              <a:latin typeface="Garamond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pPr defTabSz="914400"/>
            <a:fld id="{0CFEC368-1D7A-4F81-ABF6-AE0E36BAF64C}" type="slidenum">
              <a:rPr lang="en-US" smtClean="0">
                <a:latin typeface="Garamond"/>
              </a:rPr>
              <a:pPr defTabSz="914400"/>
              <a:t>‹#›</a:t>
            </a:fld>
            <a:endParaRPr lang="en-US" dirty="0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18811970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7161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  <a:ea typeface="ＭＳ Ｐゴシック" charset="0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  <a:ea typeface="ＭＳ Ｐゴシック" charset="0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  <a:ea typeface="ＭＳ Ｐゴシック" charset="0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  <a:ea typeface="ＭＳ Ｐゴシック" charset="0"/>
          <a:cs typeface="ＭＳ Ｐゴシック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  <a:ea typeface="ＭＳ Ｐゴシック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  <a:ea typeface="ＭＳ Ｐゴシック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  <a:ea typeface="ＭＳ Ｐゴシック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  <a:ea typeface="ＭＳ Ｐゴシック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srgbClr val="FFFFFF"/>
              </a:solidFill>
              <a:latin typeface="Garamond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srgbClr val="FFFFFF"/>
              </a:solidFill>
              <a:latin typeface="Garamond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pPr defTabSz="914400"/>
            <a:fld id="{A80CB818-7379-467D-8E76-EF9D9074A26C}" type="datetime2">
              <a:rPr lang="en-US" smtClean="0">
                <a:latin typeface="Garamond"/>
              </a:rPr>
              <a:pPr defTabSz="914400"/>
              <a:t>Wednesday, May 15, 2013</a:t>
            </a:fld>
            <a:endParaRPr lang="en-US" dirty="0">
              <a:latin typeface="Garamond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pPr algn="r" defTabSz="914400"/>
            <a:endParaRPr lang="en-US" dirty="0">
              <a:latin typeface="Garamond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pPr defTabSz="914400"/>
            <a:fld id="{0CFEC368-1D7A-4F81-ABF6-AE0E36BAF64C}" type="slidenum">
              <a:rPr lang="en-US" smtClean="0">
                <a:latin typeface="Garamond"/>
              </a:rPr>
              <a:pPr defTabSz="914400"/>
              <a:t>‹#›</a:t>
            </a:fld>
            <a:endParaRPr lang="en-US" dirty="0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35075498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3" r:id="rId3"/>
    <p:sldLayoutId id="2147483714" r:id="rId4"/>
    <p:sldLayoutId id="2147483715" r:id="rId5"/>
    <p:sldLayoutId id="2147483716" r:id="rId6"/>
    <p:sldLayoutId id="2147483717" r:id="rId7"/>
    <p:sldLayoutId id="2147483718" r:id="rId8"/>
    <p:sldLayoutId id="2147483719" r:id="rId9"/>
    <p:sldLayoutId id="2147483720" r:id="rId10"/>
    <p:sldLayoutId id="2147483721" r:id="rId11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srgbClr val="FFFFFF"/>
              </a:solidFill>
              <a:latin typeface="Garamond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srgbClr val="FFFFFF"/>
              </a:solidFill>
              <a:latin typeface="Garamond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pPr defTabSz="914400"/>
            <a:fld id="{A80CB818-7379-467D-8E76-EF9D9074A26C}" type="datetime2">
              <a:rPr lang="en-US" smtClean="0">
                <a:latin typeface="Garamond"/>
              </a:rPr>
              <a:pPr defTabSz="914400"/>
              <a:t>Wednesday, May 15, 2013</a:t>
            </a:fld>
            <a:endParaRPr lang="en-US" dirty="0">
              <a:latin typeface="Garamond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pPr algn="r" defTabSz="914400"/>
            <a:endParaRPr lang="en-US" dirty="0">
              <a:latin typeface="Garamond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pPr defTabSz="914400"/>
            <a:fld id="{0CFEC368-1D7A-4F81-ABF6-AE0E36BAF64C}" type="slidenum">
              <a:rPr lang="en-US" smtClean="0">
                <a:latin typeface="Garamond"/>
              </a:rPr>
              <a:pPr defTabSz="914400"/>
              <a:t>‹#›</a:t>
            </a:fld>
            <a:endParaRPr lang="en-US" dirty="0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20125735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  <p:sldLayoutId id="2147483724" r:id="rId2"/>
    <p:sldLayoutId id="2147483725" r:id="rId3"/>
    <p:sldLayoutId id="2147483726" r:id="rId4"/>
    <p:sldLayoutId id="2147483727" r:id="rId5"/>
    <p:sldLayoutId id="2147483728" r:id="rId6"/>
    <p:sldLayoutId id="2147483729" r:id="rId7"/>
    <p:sldLayoutId id="2147483730" r:id="rId8"/>
    <p:sldLayoutId id="2147483731" r:id="rId9"/>
    <p:sldLayoutId id="2147483732" r:id="rId10"/>
    <p:sldLayoutId id="2147483733" r:id="rId11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srgbClr val="FFFFFF"/>
              </a:solidFill>
              <a:latin typeface="Garamond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srgbClr val="FFFFFF"/>
              </a:solidFill>
              <a:latin typeface="Garamond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pPr defTabSz="914400"/>
            <a:fld id="{A80CB818-7379-467D-8E76-EF9D9074A26C}" type="datetime2">
              <a:rPr lang="en-US" smtClean="0">
                <a:latin typeface="Garamond"/>
              </a:rPr>
              <a:pPr defTabSz="914400"/>
              <a:t>Wednesday, May 15, 2013</a:t>
            </a:fld>
            <a:endParaRPr lang="en-US" dirty="0">
              <a:latin typeface="Garamond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pPr algn="r" defTabSz="914400"/>
            <a:endParaRPr lang="en-US" dirty="0">
              <a:latin typeface="Garamond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pPr defTabSz="914400"/>
            <a:fld id="{0CFEC368-1D7A-4F81-ABF6-AE0E36BAF64C}" type="slidenum">
              <a:rPr lang="en-US" smtClean="0">
                <a:latin typeface="Garamond"/>
              </a:rPr>
              <a:pPr defTabSz="914400"/>
              <a:t>‹#›</a:t>
            </a:fld>
            <a:endParaRPr lang="en-US" dirty="0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7687999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5" r:id="rId1"/>
    <p:sldLayoutId id="2147483736" r:id="rId2"/>
    <p:sldLayoutId id="2147483737" r:id="rId3"/>
    <p:sldLayoutId id="2147483738" r:id="rId4"/>
    <p:sldLayoutId id="2147483739" r:id="rId5"/>
    <p:sldLayoutId id="2147483740" r:id="rId6"/>
    <p:sldLayoutId id="2147483741" r:id="rId7"/>
    <p:sldLayoutId id="2147483742" r:id="rId8"/>
    <p:sldLayoutId id="2147483743" r:id="rId9"/>
    <p:sldLayoutId id="2147483744" r:id="rId10"/>
    <p:sldLayoutId id="2147483745" r:id="rId11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srgbClr val="FFFFFF"/>
              </a:solidFill>
              <a:latin typeface="Garamond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srgbClr val="FFFFFF"/>
              </a:solidFill>
              <a:latin typeface="Garamond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pPr defTabSz="914400"/>
            <a:fld id="{A80CB818-7379-467D-8E76-EF9D9074A26C}" type="datetime2">
              <a:rPr lang="en-US" smtClean="0">
                <a:latin typeface="Garamond"/>
              </a:rPr>
              <a:pPr defTabSz="914400"/>
              <a:t>Wednesday, May 15, 2013</a:t>
            </a:fld>
            <a:endParaRPr lang="en-US" dirty="0">
              <a:latin typeface="Garamond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pPr algn="r" defTabSz="914400"/>
            <a:endParaRPr lang="en-US" dirty="0">
              <a:latin typeface="Garamond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pPr defTabSz="914400"/>
            <a:fld id="{0CFEC368-1D7A-4F81-ABF6-AE0E36BAF64C}" type="slidenum">
              <a:rPr lang="en-US" smtClean="0">
                <a:latin typeface="Garamond"/>
              </a:rPr>
              <a:pPr defTabSz="914400"/>
              <a:t>‹#›</a:t>
            </a:fld>
            <a:endParaRPr lang="en-US" dirty="0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401528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7" r:id="rId1"/>
    <p:sldLayoutId id="2147483748" r:id="rId2"/>
    <p:sldLayoutId id="2147483749" r:id="rId3"/>
    <p:sldLayoutId id="2147483750" r:id="rId4"/>
    <p:sldLayoutId id="2147483751" r:id="rId5"/>
    <p:sldLayoutId id="2147483752" r:id="rId6"/>
    <p:sldLayoutId id="2147483753" r:id="rId7"/>
    <p:sldLayoutId id="2147483754" r:id="rId8"/>
    <p:sldLayoutId id="2147483755" r:id="rId9"/>
    <p:sldLayoutId id="2147483756" r:id="rId10"/>
    <p:sldLayoutId id="2147483757" r:id="rId11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9.emf"/><Relationship Id="rId3" Type="http://schemas.openxmlformats.org/officeDocument/2006/relationships/image" Target="../media/image10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1.emf"/><Relationship Id="rId3" Type="http://schemas.openxmlformats.org/officeDocument/2006/relationships/image" Target="../media/image12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4" Type="http://schemas.openxmlformats.org/officeDocument/2006/relationships/image" Target="../media/image14.emf"/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4" Type="http://schemas.openxmlformats.org/officeDocument/2006/relationships/image" Target="../media/image16.jpeg"/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9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7.xml"/><Relationship Id="rId2" Type="http://schemas.openxmlformats.org/officeDocument/2006/relationships/image" Target="../media/image20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4" Type="http://schemas.openxmlformats.org/officeDocument/2006/relationships/image" Target="../media/image14.emf"/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0.xml"/></Relationships>
</file>

<file path=ppt/slides/_rels/slide2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0.png"/><Relationship Id="rId12" Type="http://schemas.openxmlformats.org/officeDocument/2006/relationships/image" Target="../media/image31.jpg"/><Relationship Id="rId13" Type="http://schemas.openxmlformats.org/officeDocument/2006/relationships/image" Target="../media/image32.png"/><Relationship Id="rId14" Type="http://schemas.openxmlformats.org/officeDocument/2006/relationships/image" Target="../media/image33.jpeg"/><Relationship Id="rId1" Type="http://schemas.openxmlformats.org/officeDocument/2006/relationships/slideLayout" Target="../slideLayouts/slideLayout92.xml"/><Relationship Id="rId2" Type="http://schemas.openxmlformats.org/officeDocument/2006/relationships/image" Target="../media/image21.jpeg"/><Relationship Id="rId3" Type="http://schemas.openxmlformats.org/officeDocument/2006/relationships/image" Target="../media/image22.jpeg"/><Relationship Id="rId4" Type="http://schemas.openxmlformats.org/officeDocument/2006/relationships/image" Target="../media/image23.jpeg"/><Relationship Id="rId5" Type="http://schemas.openxmlformats.org/officeDocument/2006/relationships/image" Target="../media/image24.jpeg"/><Relationship Id="rId6" Type="http://schemas.openxmlformats.org/officeDocument/2006/relationships/image" Target="../media/image25.gif"/><Relationship Id="rId7" Type="http://schemas.openxmlformats.org/officeDocument/2006/relationships/image" Target="../media/image26.gif"/><Relationship Id="rId8" Type="http://schemas.openxmlformats.org/officeDocument/2006/relationships/image" Target="../media/image27.gif"/><Relationship Id="rId9" Type="http://schemas.openxmlformats.org/officeDocument/2006/relationships/image" Target="../media/image28.png"/><Relationship Id="rId10" Type="http://schemas.openxmlformats.org/officeDocument/2006/relationships/image" Target="../media/image29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4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Relationship Id="rId2" Type="http://schemas.openxmlformats.org/officeDocument/2006/relationships/image" Target="../media/image6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4" Type="http://schemas.openxmlformats.org/officeDocument/2006/relationships/image" Target="../media/image36.emf"/><Relationship Id="rId1" Type="http://schemas.openxmlformats.org/officeDocument/2006/relationships/slideLayout" Target="../slideLayouts/slideLayout92.xml"/><Relationship Id="rId2" Type="http://schemas.openxmlformats.org/officeDocument/2006/relationships/notesSlide" Target="../notesSlides/notesSlide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4" Type="http://schemas.openxmlformats.org/officeDocument/2006/relationships/image" Target="../media/image38.emf"/><Relationship Id="rId1" Type="http://schemas.openxmlformats.org/officeDocument/2006/relationships/slideLayout" Target="../slideLayouts/slideLayout92.xml"/><Relationship Id="rId2" Type="http://schemas.openxmlformats.org/officeDocument/2006/relationships/notesSlide" Target="../notesSlides/notesSlide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9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.xml"/><Relationship Id="rId2" Type="http://schemas.openxmlformats.org/officeDocument/2006/relationships/image" Target="../media/image40.e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1.e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2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://adsabs.harvard.edu/abs/2013ApJ...768..159H" TargetMode="External"/><Relationship Id="rId4" Type="http://schemas.openxmlformats.org/officeDocument/2006/relationships/hyperlink" Target="tadpol.astro.illinois.edu" TargetMode="External"/><Relationship Id="rId1" Type="http://schemas.openxmlformats.org/officeDocument/2006/relationships/slideLayout" Target="../slideLayouts/slideLayout59.xml"/><Relationship Id="rId2" Type="http://schemas.openxmlformats.org/officeDocument/2006/relationships/notesSlide" Target="../notesSlides/notesSlide1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4" Type="http://schemas.openxmlformats.org/officeDocument/2006/relationships/image" Target="../media/image8.emf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333646"/>
            <a:ext cx="9144000" cy="1927225"/>
          </a:xfrm>
        </p:spPr>
        <p:txBody>
          <a:bodyPr/>
          <a:lstStyle/>
          <a:p>
            <a:pPr algn="ctr"/>
            <a:r>
              <a:rPr lang="en-US" sz="5500" dirty="0" smtClean="0">
                <a:solidFill>
                  <a:schemeClr val="tx1"/>
                </a:solidFill>
              </a:rPr>
              <a:t>From clouds to cores </a:t>
            </a:r>
            <a:br>
              <a:rPr lang="en-US" sz="5500" dirty="0" smtClean="0">
                <a:solidFill>
                  <a:schemeClr val="tx1"/>
                </a:solidFill>
              </a:rPr>
            </a:br>
            <a:r>
              <a:rPr lang="en-US" sz="5500" dirty="0" smtClean="0">
                <a:solidFill>
                  <a:schemeClr val="tx1"/>
                </a:solidFill>
              </a:rPr>
              <a:t>to envelopes to disks</a:t>
            </a:r>
            <a:r>
              <a:rPr lang="en-US" sz="5500" dirty="0" smtClean="0"/>
              <a:t/>
            </a:r>
            <a:br>
              <a:rPr lang="en-US" sz="5500" dirty="0" smtClean="0"/>
            </a:br>
            <a:r>
              <a:rPr lang="en-US" sz="4000" dirty="0" smtClean="0"/>
              <a:t>a multi-scale view of magnetized star formation</a:t>
            </a:r>
            <a:endParaRPr lang="en-US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799" y="3496788"/>
            <a:ext cx="7020419" cy="3172656"/>
          </a:xfrm>
        </p:spPr>
        <p:txBody>
          <a:bodyPr>
            <a:normAutofit fontScale="92500" lnSpcReduction="20000"/>
          </a:bodyPr>
          <a:lstStyle/>
          <a:p>
            <a:r>
              <a:rPr lang="en-US" sz="4000" b="1" dirty="0"/>
              <a:t>Chat Hull</a:t>
            </a:r>
          </a:p>
          <a:p>
            <a:r>
              <a:rPr lang="en-US" sz="3100" dirty="0"/>
              <a:t>University of California, </a:t>
            </a:r>
            <a:r>
              <a:rPr lang="en-US" sz="3100" dirty="0" smtClean="0"/>
              <a:t>Berkeley</a:t>
            </a:r>
            <a:endParaRPr lang="en-US" sz="3100" dirty="0"/>
          </a:p>
          <a:p>
            <a:r>
              <a:rPr lang="en-US" dirty="0"/>
              <a:t>Radio Astronomy Laboratory</a:t>
            </a:r>
          </a:p>
          <a:p>
            <a:endParaRPr lang="en-US" sz="1200" dirty="0" smtClean="0"/>
          </a:p>
          <a:p>
            <a:r>
              <a:rPr lang="en-US" sz="2800" dirty="0" smtClean="0"/>
              <a:t>10 May 2013</a:t>
            </a:r>
            <a:endParaRPr lang="en-US" sz="2800" dirty="0"/>
          </a:p>
          <a:p>
            <a:endParaRPr lang="en-US" sz="1200" dirty="0" smtClean="0"/>
          </a:p>
          <a:p>
            <a:r>
              <a:rPr lang="en-US" dirty="0" smtClean="0"/>
              <a:t>Galaxy Lunch</a:t>
            </a:r>
          </a:p>
          <a:p>
            <a:r>
              <a:rPr lang="en-US" dirty="0" smtClean="0"/>
              <a:t>Cornell University</a:t>
            </a:r>
          </a:p>
          <a:p>
            <a:r>
              <a:rPr lang="en-US" dirty="0" smtClean="0"/>
              <a:t>Ithaca, N.Y.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1399155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argon_cdf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80" b="6532"/>
          <a:stretch/>
        </p:blipFill>
        <p:spPr>
          <a:xfrm>
            <a:off x="1220522" y="1229679"/>
            <a:ext cx="6652639" cy="500390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 rot="16200000">
            <a:off x="-1872830" y="3140680"/>
            <a:ext cx="575581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 smtClean="0"/>
              <a:t>CDF</a:t>
            </a:r>
            <a:endParaRPr lang="en-US" sz="22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1725082" y="6191700"/>
            <a:ext cx="648673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smtClean="0"/>
              <a:t>Angle between optical jet &amp; ambient B-field (</a:t>
            </a:r>
            <a:r>
              <a:rPr lang="en-US" sz="2200" b="1" dirty="0" err="1" smtClean="0"/>
              <a:t>deg</a:t>
            </a:r>
            <a:r>
              <a:rPr lang="en-US" sz="2200" b="1" dirty="0" smtClean="0"/>
              <a:t>)</a:t>
            </a:r>
            <a:endParaRPr lang="en-US" sz="22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1835819" y="1782683"/>
            <a:ext cx="2069431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sz="22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6253116" y="5448591"/>
            <a:ext cx="1555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Targon</a:t>
            </a:r>
            <a:r>
              <a:rPr lang="en-US" dirty="0" smtClean="0"/>
              <a:t>+ 2011</a:t>
            </a:r>
            <a:endParaRPr lang="en-US" dirty="0"/>
          </a:p>
        </p:txBody>
      </p:sp>
      <p:grpSp>
        <p:nvGrpSpPr>
          <p:cNvPr id="21" name="Group 20"/>
          <p:cNvGrpSpPr/>
          <p:nvPr/>
        </p:nvGrpSpPr>
        <p:grpSpPr>
          <a:xfrm>
            <a:off x="2025649" y="1598527"/>
            <a:ext cx="2281767" cy="2606165"/>
            <a:chOff x="2025649" y="1598527"/>
            <a:chExt cx="2281767" cy="2606165"/>
          </a:xfrm>
        </p:grpSpPr>
        <p:pic>
          <p:nvPicPr>
            <p:cNvPr id="11" name="Picture 10" descr="targon_FOV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25649" y="1598527"/>
              <a:ext cx="2281767" cy="2265811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2608401" y="3773805"/>
              <a:ext cx="86293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b="1" dirty="0" smtClean="0"/>
                <a:t>~1 pc</a:t>
              </a:r>
              <a:endParaRPr lang="en-US" sz="2200" b="1" dirty="0"/>
            </a:p>
          </p:txBody>
        </p:sp>
      </p:grpSp>
      <p:sp>
        <p:nvSpPr>
          <p:cNvPr id="16" name="Title 1"/>
          <p:cNvSpPr txBox="1">
            <a:spLocks/>
          </p:cNvSpPr>
          <p:nvPr/>
        </p:nvSpPr>
        <p:spPr>
          <a:xfrm>
            <a:off x="442771" y="424941"/>
            <a:ext cx="8229600" cy="9906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D2533C"/>
                </a:solidFill>
                <a:latin typeface="Garamond"/>
              </a:rPr>
              <a:t>Misalignment of B-fields and disks/jets</a:t>
            </a:r>
            <a:endParaRPr lang="en-US" dirty="0">
              <a:solidFill>
                <a:srgbClr val="D2533C"/>
              </a:solidFill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25140847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Multi-scale comparisons: B-fields vs. outflows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30052" y="1552100"/>
            <a:ext cx="2690600" cy="45397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0" b="1" dirty="0" smtClean="0">
                <a:solidFill>
                  <a:srgbClr val="292934"/>
                </a:solidFill>
                <a:latin typeface="Garamond"/>
              </a:rPr>
              <a:t>1 pc</a:t>
            </a:r>
          </a:p>
          <a:p>
            <a:pPr algn="r"/>
            <a:endParaRPr lang="en-US" b="1" dirty="0">
              <a:solidFill>
                <a:srgbClr val="292934"/>
              </a:solidFill>
              <a:latin typeface="Garamond"/>
            </a:endParaRPr>
          </a:p>
          <a:p>
            <a:pPr algn="r"/>
            <a:r>
              <a:rPr lang="en-US" sz="6500" b="1" dirty="0" smtClean="0">
                <a:solidFill>
                  <a:schemeClr val="bg1">
                    <a:lumMod val="75000"/>
                  </a:schemeClr>
                </a:solidFill>
                <a:latin typeface="Garamond"/>
              </a:rPr>
              <a:t>0.1 pc</a:t>
            </a:r>
          </a:p>
          <a:p>
            <a:pPr algn="r"/>
            <a:endParaRPr lang="en-US" b="1" dirty="0">
              <a:solidFill>
                <a:schemeClr val="bg1">
                  <a:lumMod val="75000"/>
                </a:schemeClr>
              </a:solidFill>
              <a:latin typeface="Garamond"/>
            </a:endParaRPr>
          </a:p>
          <a:p>
            <a:pPr algn="r"/>
            <a:r>
              <a:rPr lang="en-US" sz="4500" b="1" dirty="0" smtClean="0">
                <a:solidFill>
                  <a:schemeClr val="bg1">
                    <a:lumMod val="75000"/>
                  </a:schemeClr>
                </a:solidFill>
                <a:latin typeface="Garamond"/>
              </a:rPr>
              <a:t>1000 AU</a:t>
            </a:r>
          </a:p>
          <a:p>
            <a:pPr algn="r"/>
            <a:endParaRPr lang="en-US" b="1" dirty="0">
              <a:solidFill>
                <a:srgbClr val="292934"/>
              </a:solidFill>
              <a:latin typeface="Garamond"/>
            </a:endParaRPr>
          </a:p>
          <a:p>
            <a:pPr algn="r"/>
            <a:r>
              <a:rPr lang="en-US" sz="3500" b="1" dirty="0" smtClean="0">
                <a:solidFill>
                  <a:srgbClr val="292934"/>
                </a:solidFill>
                <a:latin typeface="Garamond"/>
              </a:rPr>
              <a:t>100 AU</a:t>
            </a:r>
            <a:endParaRPr lang="en-US" sz="3500" b="1" dirty="0">
              <a:solidFill>
                <a:srgbClr val="292934"/>
              </a:solidFill>
              <a:latin typeface="Garamond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978198" y="3804017"/>
            <a:ext cx="3559023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3000" b="1" dirty="0" smtClean="0">
                <a:solidFill>
                  <a:srgbClr val="292934"/>
                </a:solidFill>
                <a:latin typeface="Garamond"/>
              </a:rPr>
              <a:t>RANDOM</a:t>
            </a:r>
          </a:p>
          <a:p>
            <a:pPr lvl="0"/>
            <a:endParaRPr lang="en-US" sz="2500" b="1" dirty="0" smtClean="0">
              <a:solidFill>
                <a:srgbClr val="292934"/>
              </a:solidFill>
              <a:latin typeface="Garamond"/>
            </a:endParaRPr>
          </a:p>
          <a:p>
            <a:pPr lvl="0"/>
            <a:r>
              <a:rPr lang="en-US" sz="2500" dirty="0" err="1" smtClean="0">
                <a:solidFill>
                  <a:srgbClr val="292934"/>
                </a:solidFill>
                <a:latin typeface="Garamond"/>
              </a:rPr>
              <a:t>Ménard</a:t>
            </a:r>
            <a:r>
              <a:rPr lang="en-US" sz="2500" dirty="0" smtClean="0">
                <a:solidFill>
                  <a:srgbClr val="292934"/>
                </a:solidFill>
                <a:latin typeface="Garamond"/>
              </a:rPr>
              <a:t> </a:t>
            </a:r>
            <a:r>
              <a:rPr lang="en-US" sz="2500" dirty="0">
                <a:solidFill>
                  <a:srgbClr val="292934"/>
                </a:solidFill>
                <a:latin typeface="Garamond"/>
              </a:rPr>
              <a:t>&amp; </a:t>
            </a:r>
            <a:r>
              <a:rPr lang="en-US" sz="2500" dirty="0" err="1">
                <a:solidFill>
                  <a:srgbClr val="292934"/>
                </a:solidFill>
                <a:latin typeface="Garamond"/>
              </a:rPr>
              <a:t>Duchêne</a:t>
            </a:r>
            <a:r>
              <a:rPr lang="en-US" sz="2500" dirty="0">
                <a:solidFill>
                  <a:srgbClr val="292934"/>
                </a:solidFill>
                <a:latin typeface="Garamond"/>
              </a:rPr>
              <a:t> </a:t>
            </a:r>
            <a:r>
              <a:rPr lang="en-US" sz="2500" dirty="0" smtClean="0">
                <a:solidFill>
                  <a:srgbClr val="292934"/>
                </a:solidFill>
                <a:latin typeface="Garamond"/>
              </a:rPr>
              <a:t>2004</a:t>
            </a:r>
          </a:p>
          <a:p>
            <a:pPr lvl="0"/>
            <a:r>
              <a:rPr lang="en-US" sz="2500" dirty="0" err="1" smtClean="0">
                <a:solidFill>
                  <a:srgbClr val="292934"/>
                </a:solidFill>
                <a:latin typeface="Garamond"/>
              </a:rPr>
              <a:t>Targon</a:t>
            </a:r>
            <a:r>
              <a:rPr lang="en-US" sz="2500" dirty="0" smtClean="0">
                <a:solidFill>
                  <a:srgbClr val="292934"/>
                </a:solidFill>
                <a:latin typeface="Garamond"/>
              </a:rPr>
              <a:t>+ 2011</a:t>
            </a:r>
            <a:endParaRPr lang="en-US" sz="2500" dirty="0">
              <a:solidFill>
                <a:srgbClr val="292934"/>
              </a:solidFill>
              <a:latin typeface="Garamond"/>
            </a:endParaRPr>
          </a:p>
        </p:txBody>
      </p:sp>
      <p:sp>
        <p:nvSpPr>
          <p:cNvPr id="7" name="Curved Left Arrow 6"/>
          <p:cNvSpPr/>
          <p:nvPr/>
        </p:nvSpPr>
        <p:spPr>
          <a:xfrm>
            <a:off x="3919231" y="2332076"/>
            <a:ext cx="930547" cy="3667819"/>
          </a:xfrm>
          <a:prstGeom prst="curved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17230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Multi-scale comparisons: B-fields vs. outflows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30052" y="1552100"/>
            <a:ext cx="2690600" cy="45397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0" b="1" dirty="0" smtClean="0">
                <a:solidFill>
                  <a:srgbClr val="BFBFBF"/>
                </a:solidFill>
                <a:latin typeface="Garamond"/>
              </a:rPr>
              <a:t>1 pc</a:t>
            </a:r>
          </a:p>
          <a:p>
            <a:pPr algn="r"/>
            <a:endParaRPr lang="en-US" b="1" dirty="0">
              <a:solidFill>
                <a:srgbClr val="BFBFBF"/>
              </a:solidFill>
              <a:latin typeface="Garamond"/>
            </a:endParaRPr>
          </a:p>
          <a:p>
            <a:pPr algn="r"/>
            <a:r>
              <a:rPr lang="en-US" sz="6500" b="1" dirty="0" smtClean="0">
                <a:latin typeface="Garamond"/>
              </a:rPr>
              <a:t>0.1 pc</a:t>
            </a:r>
          </a:p>
          <a:p>
            <a:pPr algn="r"/>
            <a:endParaRPr lang="en-US" b="1" dirty="0">
              <a:solidFill>
                <a:srgbClr val="BFBFBF"/>
              </a:solidFill>
              <a:latin typeface="Garamond"/>
            </a:endParaRPr>
          </a:p>
          <a:p>
            <a:pPr algn="r"/>
            <a:r>
              <a:rPr lang="en-US" sz="4500" b="1" dirty="0" smtClean="0">
                <a:solidFill>
                  <a:srgbClr val="BFBFBF"/>
                </a:solidFill>
                <a:latin typeface="Garamond"/>
              </a:rPr>
              <a:t>1000 AU</a:t>
            </a:r>
          </a:p>
          <a:p>
            <a:pPr algn="r"/>
            <a:endParaRPr lang="en-US" b="1" dirty="0">
              <a:solidFill>
                <a:schemeClr val="bg1">
                  <a:lumMod val="75000"/>
                </a:schemeClr>
              </a:solidFill>
              <a:latin typeface="Garamond"/>
            </a:endParaRPr>
          </a:p>
          <a:p>
            <a:pPr algn="r"/>
            <a:r>
              <a:rPr lang="en-US" sz="3500" b="1" dirty="0" smtClean="0">
                <a:latin typeface="Garamond"/>
              </a:rPr>
              <a:t>100 AU</a:t>
            </a:r>
            <a:endParaRPr lang="en-US" sz="3500" b="1" dirty="0">
              <a:latin typeface="Garamond"/>
            </a:endParaRPr>
          </a:p>
        </p:txBody>
      </p:sp>
      <p:sp>
        <p:nvSpPr>
          <p:cNvPr id="9" name="Curved Left Arrow 8"/>
          <p:cNvSpPr/>
          <p:nvPr/>
        </p:nvSpPr>
        <p:spPr>
          <a:xfrm>
            <a:off x="3919231" y="3744460"/>
            <a:ext cx="930547" cy="2244486"/>
          </a:xfrm>
          <a:prstGeom prst="curved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978196" y="4530787"/>
            <a:ext cx="4010582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800" b="1" dirty="0" smtClean="0">
                <a:solidFill>
                  <a:srgbClr val="292934"/>
                </a:solidFill>
              </a:rPr>
              <a:t>RANDOM</a:t>
            </a:r>
          </a:p>
          <a:p>
            <a:pPr lvl="0"/>
            <a:endParaRPr lang="en-US" sz="1000" b="1" dirty="0">
              <a:solidFill>
                <a:srgbClr val="292934"/>
              </a:solidFill>
            </a:endParaRPr>
          </a:p>
          <a:p>
            <a:r>
              <a:rPr lang="en-US" sz="2500" dirty="0" smtClean="0"/>
              <a:t>Curran </a:t>
            </a:r>
            <a:r>
              <a:rPr lang="en-US" sz="2500" dirty="0"/>
              <a:t>&amp; </a:t>
            </a:r>
            <a:r>
              <a:rPr lang="en-US" sz="2500" dirty="0" err="1"/>
              <a:t>Chrysostomou</a:t>
            </a:r>
            <a:r>
              <a:rPr lang="en-US" sz="2500" dirty="0"/>
              <a:t> 2007</a:t>
            </a:r>
          </a:p>
        </p:txBody>
      </p:sp>
    </p:spTree>
    <p:extLst>
      <p:ext uri="{BB962C8B-B14F-4D97-AF65-F5344CB8AC3E}">
        <p14:creationId xmlns:p14="http://schemas.microsoft.com/office/powerpoint/2010/main" val="27306546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0992" y="1220903"/>
            <a:ext cx="8229600" cy="4876800"/>
          </a:xfrm>
        </p:spPr>
        <p:txBody>
          <a:bodyPr/>
          <a:lstStyle/>
          <a:p>
            <a:r>
              <a:rPr lang="en-US" dirty="0" smtClean="0"/>
              <a:t>Comparing B-fields with outflows on the core (~0.1 pc) scale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42771" y="424941"/>
            <a:ext cx="8229600" cy="9906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D2533C"/>
                </a:solidFill>
                <a:latin typeface="Garamond"/>
              </a:rPr>
              <a:t>Misalignment of B-fields and outflows</a:t>
            </a:r>
            <a:endParaRPr lang="en-US" dirty="0">
              <a:solidFill>
                <a:srgbClr val="D2533C"/>
              </a:solidFill>
              <a:latin typeface="Garamond"/>
            </a:endParaRPr>
          </a:p>
        </p:txBody>
      </p:sp>
      <p:pic>
        <p:nvPicPr>
          <p:cNvPr id="2" name="Picture 1" descr="curran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85" b="8463"/>
          <a:stretch/>
        </p:blipFill>
        <p:spPr>
          <a:xfrm>
            <a:off x="1552219" y="1598527"/>
            <a:ext cx="5988012" cy="478139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48312" y="5697443"/>
            <a:ext cx="3906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Curran &amp; </a:t>
            </a:r>
            <a:r>
              <a:rPr lang="en-US" dirty="0" err="1" smtClean="0"/>
              <a:t>Chrysostomou</a:t>
            </a:r>
            <a:r>
              <a:rPr lang="en-US" dirty="0" smtClean="0"/>
              <a:t> 2007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290079" y="6235034"/>
            <a:ext cx="648673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smtClean="0"/>
              <a:t>Angle between outflow &amp; B-field (</a:t>
            </a:r>
            <a:r>
              <a:rPr lang="en-US" sz="2200" b="1" dirty="0" err="1" smtClean="0"/>
              <a:t>deg</a:t>
            </a:r>
            <a:r>
              <a:rPr lang="en-US" sz="2200" b="1" dirty="0" smtClean="0"/>
              <a:t>)</a:t>
            </a:r>
            <a:endParaRPr lang="en-US" sz="2200" b="1" dirty="0"/>
          </a:p>
        </p:txBody>
      </p:sp>
      <p:sp>
        <p:nvSpPr>
          <p:cNvPr id="7" name="TextBox 6"/>
          <p:cNvSpPr txBox="1"/>
          <p:nvPr/>
        </p:nvSpPr>
        <p:spPr>
          <a:xfrm rot="16200000">
            <a:off x="-1435389" y="3789786"/>
            <a:ext cx="575581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 smtClean="0"/>
              <a:t>CDF</a:t>
            </a:r>
            <a:endParaRPr lang="en-US" sz="2200" b="1" dirty="0"/>
          </a:p>
        </p:txBody>
      </p:sp>
      <p:grpSp>
        <p:nvGrpSpPr>
          <p:cNvPr id="8" name="Group 7"/>
          <p:cNvGrpSpPr/>
          <p:nvPr/>
        </p:nvGrpSpPr>
        <p:grpSpPr>
          <a:xfrm>
            <a:off x="2291883" y="1964390"/>
            <a:ext cx="1971012" cy="2240302"/>
            <a:chOff x="2119780" y="1667974"/>
            <a:chExt cx="2351477" cy="2606165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19780" y="1667974"/>
              <a:ext cx="2093505" cy="2265811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2392575" y="3843252"/>
              <a:ext cx="207868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b="1" dirty="0" smtClean="0"/>
                <a:t>~0.25 pc</a:t>
              </a:r>
              <a:endParaRPr lang="en-US" sz="2200" b="1" dirty="0"/>
            </a:p>
          </p:txBody>
        </p:sp>
      </p:grpSp>
      <p:cxnSp>
        <p:nvCxnSpPr>
          <p:cNvPr id="12" name="Straight Arrow Connector 11"/>
          <p:cNvCxnSpPr/>
          <p:nvPr/>
        </p:nvCxnSpPr>
        <p:spPr>
          <a:xfrm>
            <a:off x="3563406" y="3355930"/>
            <a:ext cx="305290" cy="370078"/>
          </a:xfrm>
          <a:prstGeom prst="straightConnector1">
            <a:avLst/>
          </a:prstGeom>
          <a:ln>
            <a:solidFill>
              <a:schemeClr val="tx1"/>
            </a:solidFill>
            <a:headEnd type="stealth" w="lg" len="med"/>
            <a:tailEnd type="stealth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 rot="19206925">
            <a:off x="3461126" y="3466124"/>
            <a:ext cx="2849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sz="1600" b="1" dirty="0" smtClean="0">
                <a:solidFill>
                  <a:srgbClr val="000000"/>
                </a:solidFill>
                <a:latin typeface="Times New Roman"/>
                <a:ea typeface="ＭＳ Ｐゴシック"/>
              </a:rPr>
              <a:t>B</a:t>
            </a:r>
            <a:endParaRPr lang="en-US" sz="1600" b="1" dirty="0">
              <a:solidFill>
                <a:srgbClr val="000000"/>
              </a:solidFill>
              <a:latin typeface="Times New Roman"/>
              <a:ea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41036689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Multi-scale comparisons: B-fields vs. outflows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30052" y="1552100"/>
            <a:ext cx="2690600" cy="45397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0" b="1" dirty="0" smtClean="0">
                <a:solidFill>
                  <a:srgbClr val="BFBFBF"/>
                </a:solidFill>
                <a:latin typeface="Garamond"/>
              </a:rPr>
              <a:t>1 pc</a:t>
            </a:r>
          </a:p>
          <a:p>
            <a:pPr algn="r"/>
            <a:endParaRPr lang="en-US" b="1" dirty="0">
              <a:solidFill>
                <a:srgbClr val="BFBFBF"/>
              </a:solidFill>
              <a:latin typeface="Garamond"/>
            </a:endParaRPr>
          </a:p>
          <a:p>
            <a:pPr algn="r"/>
            <a:r>
              <a:rPr lang="en-US" sz="6500" b="1" dirty="0" smtClean="0">
                <a:latin typeface="Garamond"/>
              </a:rPr>
              <a:t>0.1 pc</a:t>
            </a:r>
          </a:p>
          <a:p>
            <a:pPr algn="r"/>
            <a:endParaRPr lang="en-US" b="1" dirty="0">
              <a:solidFill>
                <a:srgbClr val="BFBFBF"/>
              </a:solidFill>
              <a:latin typeface="Garamond"/>
            </a:endParaRPr>
          </a:p>
          <a:p>
            <a:pPr algn="r"/>
            <a:r>
              <a:rPr lang="en-US" sz="4500" b="1" dirty="0" smtClean="0">
                <a:solidFill>
                  <a:srgbClr val="BFBFBF"/>
                </a:solidFill>
                <a:latin typeface="Garamond"/>
              </a:rPr>
              <a:t>1000 AU</a:t>
            </a:r>
          </a:p>
          <a:p>
            <a:pPr algn="r"/>
            <a:endParaRPr lang="en-US" b="1" dirty="0">
              <a:solidFill>
                <a:schemeClr val="bg1">
                  <a:lumMod val="75000"/>
                </a:schemeClr>
              </a:solidFill>
              <a:latin typeface="Garamond"/>
            </a:endParaRPr>
          </a:p>
          <a:p>
            <a:pPr algn="r"/>
            <a:r>
              <a:rPr lang="en-US" sz="3500" b="1" dirty="0" smtClean="0">
                <a:latin typeface="Garamond"/>
              </a:rPr>
              <a:t>100 AU</a:t>
            </a:r>
            <a:endParaRPr lang="en-US" sz="3500" b="1" dirty="0">
              <a:latin typeface="Garamond"/>
            </a:endParaRPr>
          </a:p>
        </p:txBody>
      </p:sp>
      <p:sp>
        <p:nvSpPr>
          <p:cNvPr id="9" name="Curved Left Arrow 8"/>
          <p:cNvSpPr/>
          <p:nvPr/>
        </p:nvSpPr>
        <p:spPr>
          <a:xfrm>
            <a:off x="3919231" y="3744460"/>
            <a:ext cx="930547" cy="2244486"/>
          </a:xfrm>
          <a:prstGeom prst="curved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978196" y="4530787"/>
            <a:ext cx="4010582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800" b="1" dirty="0" smtClean="0">
                <a:solidFill>
                  <a:srgbClr val="292934"/>
                </a:solidFill>
              </a:rPr>
              <a:t>RANDOM</a:t>
            </a:r>
          </a:p>
          <a:p>
            <a:pPr lvl="0"/>
            <a:endParaRPr lang="en-US" sz="1000" b="1" dirty="0">
              <a:solidFill>
                <a:srgbClr val="292934"/>
              </a:solidFill>
            </a:endParaRPr>
          </a:p>
          <a:p>
            <a:r>
              <a:rPr lang="en-US" sz="2500" dirty="0" smtClean="0"/>
              <a:t>Curran </a:t>
            </a:r>
            <a:r>
              <a:rPr lang="en-US" sz="2500" dirty="0"/>
              <a:t>&amp; </a:t>
            </a:r>
            <a:r>
              <a:rPr lang="en-US" sz="2500" dirty="0" err="1"/>
              <a:t>Chrysostomou</a:t>
            </a:r>
            <a:r>
              <a:rPr lang="en-US" sz="2500" dirty="0"/>
              <a:t> 2007</a:t>
            </a:r>
          </a:p>
        </p:txBody>
      </p:sp>
    </p:spTree>
    <p:extLst>
      <p:ext uri="{BB962C8B-B14F-4D97-AF65-F5344CB8AC3E}">
        <p14:creationId xmlns:p14="http://schemas.microsoft.com/office/powerpoint/2010/main" val="8203580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Multi-scale comparisons: B-fields vs. outflows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30052" y="1552100"/>
            <a:ext cx="2690600" cy="45397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0" b="1" dirty="0" smtClean="0">
                <a:solidFill>
                  <a:srgbClr val="BFBFBF"/>
                </a:solidFill>
                <a:latin typeface="Garamond"/>
              </a:rPr>
              <a:t>1 pc</a:t>
            </a:r>
          </a:p>
          <a:p>
            <a:pPr algn="r"/>
            <a:endParaRPr lang="en-US" b="1" dirty="0">
              <a:solidFill>
                <a:srgbClr val="BFBFBF"/>
              </a:solidFill>
              <a:latin typeface="Garamond"/>
            </a:endParaRPr>
          </a:p>
          <a:p>
            <a:pPr algn="r"/>
            <a:r>
              <a:rPr lang="en-US" sz="6500" b="1" dirty="0" smtClean="0">
                <a:solidFill>
                  <a:schemeClr val="bg1">
                    <a:lumMod val="75000"/>
                  </a:schemeClr>
                </a:solidFill>
                <a:latin typeface="Garamond"/>
              </a:rPr>
              <a:t>0.1 pc</a:t>
            </a:r>
          </a:p>
          <a:p>
            <a:pPr algn="r"/>
            <a:endParaRPr lang="en-US" b="1" dirty="0">
              <a:solidFill>
                <a:srgbClr val="BFBFBF"/>
              </a:solidFill>
              <a:latin typeface="Garamond"/>
            </a:endParaRPr>
          </a:p>
          <a:p>
            <a:pPr algn="r"/>
            <a:r>
              <a:rPr lang="en-US" sz="4500" b="1" dirty="0" smtClean="0">
                <a:latin typeface="Garamond"/>
              </a:rPr>
              <a:t>1000 AU</a:t>
            </a:r>
          </a:p>
          <a:p>
            <a:pPr algn="r"/>
            <a:endParaRPr lang="en-US" b="1" dirty="0">
              <a:solidFill>
                <a:schemeClr val="bg1">
                  <a:lumMod val="75000"/>
                </a:schemeClr>
              </a:solidFill>
              <a:latin typeface="Garamond"/>
            </a:endParaRPr>
          </a:p>
          <a:p>
            <a:pPr algn="r"/>
            <a:r>
              <a:rPr lang="en-US" sz="3500" b="1" dirty="0" smtClean="0">
                <a:latin typeface="Garamond"/>
              </a:rPr>
              <a:t>100 AU</a:t>
            </a:r>
            <a:endParaRPr lang="en-US" sz="3500" b="1" dirty="0">
              <a:latin typeface="Garamond"/>
            </a:endParaRPr>
          </a:p>
        </p:txBody>
      </p:sp>
      <p:sp>
        <p:nvSpPr>
          <p:cNvPr id="9" name="Curved Left Arrow 8"/>
          <p:cNvSpPr/>
          <p:nvPr/>
        </p:nvSpPr>
        <p:spPr>
          <a:xfrm>
            <a:off x="3919231" y="4773638"/>
            <a:ext cx="930547" cy="1237205"/>
          </a:xfrm>
          <a:prstGeom prst="curved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978197" y="5087196"/>
            <a:ext cx="3101144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800" b="1" dirty="0" smtClean="0">
                <a:solidFill>
                  <a:srgbClr val="292934"/>
                </a:solidFill>
              </a:rPr>
              <a:t>RANDOM</a:t>
            </a:r>
            <a:endParaRPr lang="en-US" sz="2800" b="1" dirty="0">
              <a:solidFill>
                <a:srgbClr val="292934"/>
              </a:solidFill>
            </a:endParaRPr>
          </a:p>
          <a:p>
            <a:pPr lvl="0"/>
            <a:endParaRPr lang="en-US" sz="500" b="1" dirty="0">
              <a:solidFill>
                <a:srgbClr val="292934"/>
              </a:solidFill>
            </a:endParaRPr>
          </a:p>
          <a:p>
            <a:r>
              <a:rPr lang="en-US" sz="2500" dirty="0" smtClean="0"/>
              <a:t>Hull+ 2013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2264719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5206361" y="1378419"/>
            <a:ext cx="2590800" cy="5370775"/>
            <a:chOff x="2578100" y="1213365"/>
            <a:chExt cx="2590800" cy="5370775"/>
          </a:xfrm>
        </p:grpSpPr>
        <p:pic>
          <p:nvPicPr>
            <p:cNvPr id="2" name="Picture 1" descr="girart_outflow_dust_comparison.pdf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3148"/>
            <a:stretch/>
          </p:blipFill>
          <p:spPr>
            <a:xfrm>
              <a:off x="2578100" y="1213365"/>
              <a:ext cx="2590800" cy="5135309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3721100" y="6214808"/>
              <a:ext cx="1447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/>
                <a:t>Girart</a:t>
              </a:r>
              <a:r>
                <a:rPr lang="en-US" dirty="0" smtClean="0"/>
                <a:t>+ 2006</a:t>
              </a:r>
              <a:endParaRPr lang="en-US" dirty="0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3058250" y="4829798"/>
            <a:ext cx="1282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Rao</a:t>
            </a:r>
            <a:r>
              <a:rPr lang="en-US" dirty="0" smtClean="0"/>
              <a:t>+ 2009</a:t>
            </a:r>
            <a:endParaRPr lang="en-US" dirty="0"/>
          </a:p>
        </p:txBody>
      </p:sp>
      <p:pic>
        <p:nvPicPr>
          <p:cNvPr id="9" name="Picture 8" descr="iras16293_Bfield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736" y="2144458"/>
            <a:ext cx="3543251" cy="2885219"/>
          </a:xfrm>
          <a:prstGeom prst="rect">
            <a:avLst/>
          </a:prstGeom>
        </p:spPr>
      </p:pic>
      <p:sp>
        <p:nvSpPr>
          <p:cNvPr id="16" name="Left-Right Arrow 15"/>
          <p:cNvSpPr/>
          <p:nvPr/>
        </p:nvSpPr>
        <p:spPr>
          <a:xfrm rot="831906">
            <a:off x="1691419" y="3391803"/>
            <a:ext cx="2470497" cy="212896"/>
          </a:xfrm>
          <a:prstGeom prst="left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Left-Right Arrow 16"/>
          <p:cNvSpPr/>
          <p:nvPr/>
        </p:nvSpPr>
        <p:spPr>
          <a:xfrm rot="18446210">
            <a:off x="1708700" y="3379102"/>
            <a:ext cx="2470497" cy="212896"/>
          </a:xfrm>
          <a:prstGeom prst="left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Left-Right Arrow 17"/>
          <p:cNvSpPr/>
          <p:nvPr/>
        </p:nvSpPr>
        <p:spPr>
          <a:xfrm rot="5136174">
            <a:off x="2268479" y="3413272"/>
            <a:ext cx="1233797" cy="251893"/>
          </a:xfrm>
          <a:prstGeom prst="leftRightArrow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Left-Right Arrow 21"/>
          <p:cNvSpPr/>
          <p:nvPr/>
        </p:nvSpPr>
        <p:spPr>
          <a:xfrm rot="14949224">
            <a:off x="5976715" y="5158240"/>
            <a:ext cx="1536700" cy="228601"/>
          </a:xfrm>
          <a:prstGeom prst="left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Left-Right Arrow 22"/>
          <p:cNvSpPr/>
          <p:nvPr/>
        </p:nvSpPr>
        <p:spPr>
          <a:xfrm rot="1603039">
            <a:off x="5784211" y="5287759"/>
            <a:ext cx="1536700" cy="228601"/>
          </a:xfrm>
          <a:prstGeom prst="leftRightArrow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Left-Right Arrow 13"/>
          <p:cNvSpPr/>
          <p:nvPr/>
        </p:nvSpPr>
        <p:spPr>
          <a:xfrm>
            <a:off x="1701902" y="5823127"/>
            <a:ext cx="1536700" cy="228601"/>
          </a:xfrm>
          <a:prstGeom prst="left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3307124" y="5712303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Outflow</a:t>
            </a:r>
            <a:endParaRPr lang="en-US" dirty="0"/>
          </a:p>
        </p:txBody>
      </p:sp>
      <p:sp>
        <p:nvSpPr>
          <p:cNvPr id="15" name="Left-Right Arrow 14"/>
          <p:cNvSpPr/>
          <p:nvPr/>
        </p:nvSpPr>
        <p:spPr>
          <a:xfrm>
            <a:off x="1701902" y="6166027"/>
            <a:ext cx="1536700" cy="228601"/>
          </a:xfrm>
          <a:prstGeom prst="leftRightArrow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3307124" y="6067903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B-field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2169685" y="1852250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IRAS 16293</a:t>
            </a:r>
            <a:endParaRPr lang="en-US" b="1" dirty="0"/>
          </a:p>
        </p:txBody>
      </p:sp>
      <p:sp>
        <p:nvSpPr>
          <p:cNvPr id="34" name="TextBox 33"/>
          <p:cNvSpPr txBox="1"/>
          <p:nvPr/>
        </p:nvSpPr>
        <p:spPr>
          <a:xfrm>
            <a:off x="6365915" y="1142632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IRAS 4A</a:t>
            </a:r>
            <a:endParaRPr lang="en-US" b="1" dirty="0"/>
          </a:p>
        </p:txBody>
      </p:sp>
      <p:sp>
        <p:nvSpPr>
          <p:cNvPr id="26" name="Title 1"/>
          <p:cNvSpPr txBox="1">
            <a:spLocks/>
          </p:cNvSpPr>
          <p:nvPr/>
        </p:nvSpPr>
        <p:spPr>
          <a:xfrm>
            <a:off x="442771" y="424941"/>
            <a:ext cx="8229600" cy="9906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rgbClr val="D2533C"/>
                </a:solidFill>
              </a:rPr>
              <a:t>Misalignment of B-fields and outflows</a:t>
            </a:r>
          </a:p>
        </p:txBody>
      </p:sp>
    </p:spTree>
    <p:extLst>
      <p:ext uri="{BB962C8B-B14F-4D97-AF65-F5344CB8AC3E}">
        <p14:creationId xmlns:p14="http://schemas.microsoft.com/office/powerpoint/2010/main" val="38206266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22" grpId="0" animBg="1"/>
      <p:bldP spid="23" grpId="0" animBg="1"/>
      <p:bldP spid="14" grpId="0" animBg="1"/>
      <p:bldP spid="29" grpId="0"/>
      <p:bldP spid="15" grpId="0" animBg="1"/>
      <p:bldP spid="3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carma.jpg"/>
          <p:cNvPicPr>
            <a:picLocks noGrp="1" noChangeAspect="1"/>
          </p:cNvPicPr>
          <p:nvPr>
            <p:ph idx="1"/>
          </p:nvPr>
        </p:nvPicPr>
        <p:blipFill>
          <a:blip r:embed="rId3"/>
          <a:srcRect t="-21006" b="-21006"/>
          <a:stretch>
            <a:fillRect/>
          </a:stretch>
        </p:blipFill>
        <p:spPr>
          <a:xfrm>
            <a:off x="0" y="-750455"/>
            <a:ext cx="9144000" cy="5052436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25062"/>
            <a:ext cx="8229600" cy="1791987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CARMA</a:t>
            </a:r>
            <a:r>
              <a:rPr lang="en-US" dirty="0" smtClean="0">
                <a:solidFill>
                  <a:schemeClr val="bg1"/>
                </a:solidFill>
              </a:rPr>
              <a:t/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sz="2778" b="1" dirty="0" smtClean="0">
                <a:solidFill>
                  <a:schemeClr val="bg1"/>
                </a:solidFill>
              </a:rPr>
              <a:t>C</a:t>
            </a:r>
            <a:r>
              <a:rPr lang="en-US" sz="2778" dirty="0" smtClean="0">
                <a:solidFill>
                  <a:schemeClr val="bg1"/>
                </a:solidFill>
              </a:rPr>
              <a:t>ombined </a:t>
            </a:r>
            <a:r>
              <a:rPr lang="en-US" sz="2778" b="1" dirty="0" smtClean="0">
                <a:solidFill>
                  <a:schemeClr val="bg1"/>
                </a:solidFill>
              </a:rPr>
              <a:t>A</a:t>
            </a:r>
            <a:r>
              <a:rPr lang="en-US" sz="2778" dirty="0" smtClean="0">
                <a:solidFill>
                  <a:schemeClr val="bg1"/>
                </a:solidFill>
              </a:rPr>
              <a:t>rray for </a:t>
            </a:r>
            <a:r>
              <a:rPr lang="en-US" sz="2778" b="1" dirty="0" smtClean="0">
                <a:solidFill>
                  <a:schemeClr val="bg1"/>
                </a:solidFill>
              </a:rPr>
              <a:t>R</a:t>
            </a:r>
            <a:r>
              <a:rPr lang="en-US" sz="2778" dirty="0" smtClean="0">
                <a:solidFill>
                  <a:schemeClr val="bg1"/>
                </a:solidFill>
              </a:rPr>
              <a:t>esearch in </a:t>
            </a:r>
            <a:r>
              <a:rPr lang="en-US" sz="2778" b="1" dirty="0" smtClean="0">
                <a:solidFill>
                  <a:schemeClr val="bg1"/>
                </a:solidFill>
              </a:rPr>
              <a:t>M</a:t>
            </a:r>
            <a:r>
              <a:rPr lang="en-US" sz="2778" dirty="0" smtClean="0">
                <a:solidFill>
                  <a:schemeClr val="bg1"/>
                </a:solidFill>
              </a:rPr>
              <a:t>illimeter-wave </a:t>
            </a:r>
            <a:r>
              <a:rPr lang="en-US" sz="2778" b="1" dirty="0" smtClean="0">
                <a:solidFill>
                  <a:schemeClr val="bg1"/>
                </a:solidFill>
              </a:rPr>
              <a:t>A</a:t>
            </a:r>
            <a:r>
              <a:rPr lang="en-US" sz="2778" dirty="0" smtClean="0">
                <a:solidFill>
                  <a:schemeClr val="bg1"/>
                </a:solidFill>
              </a:rPr>
              <a:t>stronomy</a:t>
            </a:r>
            <a:br>
              <a:rPr lang="en-US" sz="2778" dirty="0" smtClean="0">
                <a:solidFill>
                  <a:schemeClr val="bg1"/>
                </a:solidFill>
              </a:rPr>
            </a:br>
            <a:r>
              <a:rPr lang="en-US" sz="2778" dirty="0" smtClean="0">
                <a:solidFill>
                  <a:schemeClr val="bg1"/>
                </a:solidFill>
              </a:rPr>
              <a:t/>
            </a:r>
            <a:br>
              <a:rPr lang="en-US" sz="2778" dirty="0" smtClean="0">
                <a:solidFill>
                  <a:schemeClr val="bg1"/>
                </a:solidFill>
              </a:rPr>
            </a:br>
            <a:r>
              <a:rPr lang="en-US" sz="2778" dirty="0" smtClean="0">
                <a:solidFill>
                  <a:schemeClr val="bg1"/>
                </a:solidFill>
              </a:rPr>
              <a:t/>
            </a:r>
            <a:br>
              <a:rPr lang="en-US" sz="2778" dirty="0" smtClean="0">
                <a:solidFill>
                  <a:schemeClr val="bg1"/>
                </a:solidFill>
              </a:rPr>
            </a:br>
            <a:r>
              <a:rPr lang="en-US" sz="2778" dirty="0" smtClean="0">
                <a:solidFill>
                  <a:schemeClr val="bg1"/>
                </a:solidFill>
              </a:rPr>
              <a:t/>
            </a:r>
            <a:br>
              <a:rPr lang="en-US" sz="2778" dirty="0" smtClean="0">
                <a:solidFill>
                  <a:schemeClr val="bg1"/>
                </a:solidFill>
              </a:rPr>
            </a:br>
            <a:r>
              <a:rPr lang="en-US" sz="2778" dirty="0" smtClean="0">
                <a:solidFill>
                  <a:schemeClr val="bg1"/>
                </a:solidFill>
              </a:rPr>
              <a:t/>
            </a:r>
            <a:br>
              <a:rPr lang="en-US" sz="2778" dirty="0" smtClean="0">
                <a:solidFill>
                  <a:schemeClr val="bg1"/>
                </a:solidFill>
              </a:rPr>
            </a:br>
            <a:r>
              <a:rPr lang="en-US" sz="2222" dirty="0" smtClean="0">
                <a:solidFill>
                  <a:schemeClr val="bg1"/>
                </a:solidFill>
              </a:rPr>
              <a:t/>
            </a:r>
            <a:br>
              <a:rPr lang="en-US" sz="2222" dirty="0" smtClean="0">
                <a:solidFill>
                  <a:schemeClr val="bg1"/>
                </a:solidFill>
              </a:rPr>
            </a:br>
            <a:r>
              <a:rPr lang="en-US" sz="2778" dirty="0" smtClean="0">
                <a:solidFill>
                  <a:schemeClr val="bg1"/>
                </a:solidFill>
              </a:rPr>
              <a:t>Consortium: Berkeley, Caltech, Illinois, Maryland, Chicago</a:t>
            </a:r>
            <a:br>
              <a:rPr lang="en-US" sz="2778" dirty="0" smtClean="0">
                <a:solidFill>
                  <a:schemeClr val="bg1"/>
                </a:solidFill>
              </a:rPr>
            </a:br>
            <a:endParaRPr lang="en-US" sz="2778" dirty="0">
              <a:solidFill>
                <a:schemeClr val="bg1"/>
              </a:solidFill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2302680" y="3588128"/>
            <a:ext cx="5205560" cy="32011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742950" lvl="1" indent="-285750" defTabSz="457200">
              <a:spcBef>
                <a:spcPct val="20000"/>
              </a:spcBef>
              <a:buFont typeface="Arial"/>
              <a:buChar char="–"/>
              <a:defRPr/>
            </a:pPr>
            <a:r>
              <a:rPr lang="en-US" sz="2800" dirty="0" smtClean="0">
                <a:latin typeface="Garamond"/>
              </a:rPr>
              <a:t>6 ⨯10-m, 9 ⨯ 6-m, 8 ⨯ 3.5-m telescopes</a:t>
            </a:r>
          </a:p>
          <a:p>
            <a:pPr marL="742950" lvl="1" indent="-285750" defTabSz="457200">
              <a:spcBef>
                <a:spcPct val="20000"/>
              </a:spcBef>
              <a:buFont typeface="Arial"/>
              <a:buChar char="–"/>
              <a:defRPr/>
            </a:pPr>
            <a:r>
              <a:rPr lang="en-US" sz="2800" dirty="0" smtClean="0">
                <a:latin typeface="Garamond"/>
              </a:rPr>
              <a:t>Observations at 1 cm, 3 mm, and </a:t>
            </a:r>
            <a:r>
              <a:rPr lang="en-US" sz="2800" b="1" dirty="0" smtClean="0">
                <a:latin typeface="Garamond"/>
              </a:rPr>
              <a:t>1 mm (polarization!)</a:t>
            </a:r>
          </a:p>
          <a:p>
            <a:pPr marL="742950" lvl="1" indent="-285750" defTabSz="457200">
              <a:spcBef>
                <a:spcPct val="20000"/>
              </a:spcBef>
              <a:buFont typeface="Arial"/>
              <a:buChar char="–"/>
              <a:defRPr/>
            </a:pPr>
            <a:r>
              <a:rPr lang="en-US" sz="2800" dirty="0" smtClean="0">
                <a:latin typeface="Garamond"/>
              </a:rPr>
              <a:t>Located in Cedar Flat, CA (near Bishop)</a:t>
            </a:r>
          </a:p>
          <a:p>
            <a:pPr marL="742950" lvl="1" indent="-285750" defTabSz="457200">
              <a:spcBef>
                <a:spcPct val="20000"/>
              </a:spcBef>
              <a:buFont typeface="Arial"/>
              <a:buChar char="–"/>
              <a:defRPr/>
            </a:pPr>
            <a:endParaRPr lang="en-US" sz="2800" dirty="0" smtClean="0">
              <a:latin typeface="Garamond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151009" y="2324100"/>
            <a:ext cx="4395591" cy="4412956"/>
            <a:chOff x="151009" y="2324100"/>
            <a:chExt cx="4395591" cy="4412956"/>
          </a:xfrm>
        </p:grpSpPr>
        <p:pic>
          <p:nvPicPr>
            <p:cNvPr id="7" name="Picture 6" descr="IMG_0219.JP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1009" y="3638928"/>
              <a:ext cx="2323596" cy="3098128"/>
            </a:xfrm>
            <a:prstGeom prst="rect">
              <a:avLst/>
            </a:prstGeom>
          </p:spPr>
        </p:pic>
        <p:cxnSp>
          <p:nvCxnSpPr>
            <p:cNvPr id="8" name="Straight Arrow Connector 7"/>
            <p:cNvCxnSpPr/>
            <p:nvPr/>
          </p:nvCxnSpPr>
          <p:spPr>
            <a:xfrm flipV="1">
              <a:off x="2222500" y="2324100"/>
              <a:ext cx="2324100" cy="1977881"/>
            </a:xfrm>
            <a:prstGeom prst="straightConnector1">
              <a:avLst/>
            </a:prstGeom>
            <a:ln w="38100" cmpd="sng">
              <a:solidFill>
                <a:srgbClr val="FF6600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141507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G_2925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52" y="-54015"/>
            <a:ext cx="9144000" cy="6912015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4610103" y="1898499"/>
            <a:ext cx="2362200" cy="837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 smtClean="0">
                <a:solidFill>
                  <a:srgbClr val="000000"/>
                </a:solidFill>
                <a:latin typeface="Garamond"/>
                <a:cs typeface="Garamond"/>
              </a:rPr>
              <a:t>Orthomode</a:t>
            </a:r>
            <a:r>
              <a:rPr lang="en-US" sz="2400" dirty="0" smtClean="0">
                <a:solidFill>
                  <a:srgbClr val="000000"/>
                </a:solidFill>
                <a:latin typeface="Garamond"/>
                <a:cs typeface="Garamond"/>
              </a:rPr>
              <a:t> transducer</a:t>
            </a:r>
            <a:endParaRPr lang="en-US" sz="2400" dirty="0">
              <a:solidFill>
                <a:srgbClr val="000000"/>
              </a:solidFill>
              <a:latin typeface="Garamond"/>
              <a:cs typeface="Garamond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15395" y="1378096"/>
            <a:ext cx="3048000" cy="4653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000000"/>
                </a:solidFill>
                <a:latin typeface="Garamond"/>
                <a:cs typeface="Garamond"/>
              </a:rPr>
              <a:t>SIS mixers</a:t>
            </a:r>
            <a:endParaRPr lang="en-US" sz="2400" dirty="0">
              <a:solidFill>
                <a:srgbClr val="000000"/>
              </a:solidFill>
              <a:latin typeface="Garamond"/>
              <a:cs typeface="Garamond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14401" y="5369536"/>
            <a:ext cx="2209800" cy="14889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000000"/>
                </a:solidFill>
                <a:latin typeface="Garamond"/>
                <a:cs typeface="Garamond"/>
              </a:rPr>
              <a:t>WBA13</a:t>
            </a:r>
          </a:p>
          <a:p>
            <a:pPr algn="ctr"/>
            <a:r>
              <a:rPr lang="en-US" sz="2400" dirty="0" smtClean="0">
                <a:solidFill>
                  <a:srgbClr val="000000"/>
                </a:solidFill>
                <a:latin typeface="Garamond"/>
                <a:cs typeface="Garamond"/>
              </a:rPr>
              <a:t> </a:t>
            </a:r>
            <a:r>
              <a:rPr lang="en-US" sz="2400" dirty="0" err="1" smtClean="0">
                <a:solidFill>
                  <a:srgbClr val="000000"/>
                </a:solidFill>
                <a:latin typeface="Garamond"/>
                <a:cs typeface="Garamond"/>
              </a:rPr>
              <a:t>I.F</a:t>
            </a:r>
            <a:r>
              <a:rPr lang="en-US" sz="2400" dirty="0" smtClean="0">
                <a:solidFill>
                  <a:srgbClr val="000000"/>
                </a:solidFill>
                <a:latin typeface="Garamond"/>
                <a:cs typeface="Garamond"/>
              </a:rPr>
              <a:t>. amplifiers (1-9 GHz</a:t>
            </a:r>
            <a:r>
              <a:rPr lang="en-US" dirty="0" smtClean="0">
                <a:solidFill>
                  <a:srgbClr val="000000"/>
                </a:solidFill>
                <a:latin typeface="Garamond"/>
                <a:cs typeface="Garamond"/>
              </a:rPr>
              <a:t>)</a:t>
            </a:r>
          </a:p>
          <a:p>
            <a:endParaRPr lang="en-US" dirty="0">
              <a:solidFill>
                <a:srgbClr val="000000"/>
              </a:solidFill>
              <a:latin typeface="Garamond"/>
              <a:cs typeface="Garamond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68229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 smtClean="0">
                <a:solidFill>
                  <a:srgbClr val="000000"/>
                </a:solidFill>
              </a:rPr>
              <a:t>1 mm dual-polarization receivers</a:t>
            </a:r>
            <a:endParaRPr lang="en-US" sz="3600" dirty="0">
              <a:solidFill>
                <a:srgbClr val="000000"/>
              </a:solidFill>
            </a:endParaRPr>
          </a:p>
        </p:txBody>
      </p:sp>
      <p:cxnSp>
        <p:nvCxnSpPr>
          <p:cNvPr id="18" name="Straight Arrow Connector 17"/>
          <p:cNvCxnSpPr>
            <a:stCxn id="6" idx="2"/>
          </p:cNvCxnSpPr>
          <p:nvPr/>
        </p:nvCxnSpPr>
        <p:spPr>
          <a:xfrm>
            <a:off x="4039395" y="1843397"/>
            <a:ext cx="2" cy="1839603"/>
          </a:xfrm>
          <a:prstGeom prst="straightConnector1">
            <a:avLst/>
          </a:prstGeom>
          <a:ln>
            <a:solidFill>
              <a:schemeClr val="bg1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/>
        </p:nvGrpSpPr>
        <p:grpSpPr>
          <a:xfrm>
            <a:off x="7386320" y="4538932"/>
            <a:ext cx="1452880" cy="436880"/>
            <a:chOff x="7538720" y="6146800"/>
            <a:chExt cx="1452880" cy="436880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7538720" y="6582092"/>
              <a:ext cx="1148080" cy="1588"/>
            </a:xfrm>
            <a:prstGeom prst="line">
              <a:avLst/>
            </a:prstGeom>
            <a:ln w="57150" cmpd="sng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7734300" y="6146800"/>
              <a:ext cx="12573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prstClr val="black"/>
                  </a:solidFill>
                  <a:latin typeface="Garamond"/>
                  <a:cs typeface="Garamond"/>
                </a:rPr>
                <a:t>1 inch</a:t>
              </a:r>
              <a:endParaRPr lang="en-US" dirty="0">
                <a:solidFill>
                  <a:prstClr val="black"/>
                </a:solidFill>
                <a:latin typeface="Garamond"/>
                <a:cs typeface="Garamond"/>
              </a:endParaRPr>
            </a:p>
          </p:txBody>
        </p:sp>
      </p:grpSp>
      <p:sp>
        <p:nvSpPr>
          <p:cNvPr id="20" name="TextBox 4"/>
          <p:cNvSpPr txBox="1">
            <a:spLocks noChangeArrowheads="1"/>
          </p:cNvSpPr>
          <p:nvPr/>
        </p:nvSpPr>
        <p:spPr bwMode="auto">
          <a:xfrm>
            <a:off x="7609481" y="6538670"/>
            <a:ext cx="154577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r" defTabSz="914400"/>
            <a:r>
              <a:rPr lang="en-US" sz="1200" dirty="0" smtClean="0">
                <a:solidFill>
                  <a:srgbClr val="000000"/>
                </a:solidFill>
                <a:latin typeface="Garamond"/>
                <a:cs typeface="Garamond"/>
              </a:rPr>
              <a:t>Credit: Dick </a:t>
            </a:r>
            <a:r>
              <a:rPr lang="en-US" sz="1200" dirty="0" err="1" smtClean="0">
                <a:solidFill>
                  <a:srgbClr val="000000"/>
                </a:solidFill>
                <a:latin typeface="Garamond"/>
                <a:cs typeface="Garamond"/>
              </a:rPr>
              <a:t>Plambeck</a:t>
            </a:r>
            <a:endParaRPr lang="en-US" sz="1200" dirty="0">
              <a:solidFill>
                <a:srgbClr val="000000"/>
              </a:solidFill>
              <a:latin typeface="Garamond"/>
              <a:cs typeface="Garamond"/>
            </a:endParaRPr>
          </a:p>
        </p:txBody>
      </p:sp>
      <p:cxnSp>
        <p:nvCxnSpPr>
          <p:cNvPr id="22" name="Straight Arrow Connector 21"/>
          <p:cNvCxnSpPr/>
          <p:nvPr/>
        </p:nvCxnSpPr>
        <p:spPr>
          <a:xfrm flipH="1">
            <a:off x="3683000" y="1843397"/>
            <a:ext cx="356396" cy="1098770"/>
          </a:xfrm>
          <a:prstGeom prst="straightConnector1">
            <a:avLst/>
          </a:prstGeom>
          <a:ln>
            <a:solidFill>
              <a:schemeClr val="bg1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1948128" y="2428439"/>
            <a:ext cx="157955" cy="2848139"/>
          </a:xfrm>
          <a:prstGeom prst="straightConnector1">
            <a:avLst/>
          </a:prstGeom>
          <a:ln>
            <a:solidFill>
              <a:schemeClr val="bg1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1948129" y="3979333"/>
            <a:ext cx="390788" cy="1297246"/>
          </a:xfrm>
          <a:prstGeom prst="straightConnector1">
            <a:avLst/>
          </a:prstGeom>
          <a:ln>
            <a:solidFill>
              <a:schemeClr val="bg1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>
            <a:off x="4505986" y="2423588"/>
            <a:ext cx="605762" cy="713676"/>
          </a:xfrm>
          <a:prstGeom prst="straightConnector1">
            <a:avLst/>
          </a:prstGeom>
          <a:ln>
            <a:solidFill>
              <a:schemeClr val="bg1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4896646" y="4658815"/>
            <a:ext cx="1676400" cy="12097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000000"/>
                </a:solidFill>
                <a:latin typeface="Garamond"/>
                <a:cs typeface="Garamond"/>
              </a:rPr>
              <a:t>Waveguide circular polarizer</a:t>
            </a:r>
            <a:endParaRPr lang="en-US" sz="2400" dirty="0">
              <a:solidFill>
                <a:srgbClr val="000000"/>
              </a:solidFill>
              <a:latin typeface="Garamond"/>
              <a:cs typeface="Garamond"/>
            </a:endParaRPr>
          </a:p>
        </p:txBody>
      </p:sp>
      <p:cxnSp>
        <p:nvCxnSpPr>
          <p:cNvPr id="25" name="Straight Arrow Connector 24"/>
          <p:cNvCxnSpPr/>
          <p:nvPr/>
        </p:nvCxnSpPr>
        <p:spPr>
          <a:xfrm flipH="1" flipV="1">
            <a:off x="5270500" y="3577167"/>
            <a:ext cx="391583" cy="1111250"/>
          </a:xfrm>
          <a:prstGeom prst="straightConnector1">
            <a:avLst/>
          </a:prstGeom>
          <a:ln>
            <a:solidFill>
              <a:schemeClr val="bg1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1801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1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G_2925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52" y="-54015"/>
            <a:ext cx="9144000" cy="6912015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68229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 smtClean="0">
                <a:solidFill>
                  <a:srgbClr val="000000"/>
                </a:solidFill>
              </a:rPr>
              <a:t>1 mm dual-polarization receivers</a:t>
            </a:r>
            <a:endParaRPr lang="en-US" sz="3600" dirty="0">
              <a:solidFill>
                <a:srgbClr val="000000"/>
              </a:solidFill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7386320" y="4538932"/>
            <a:ext cx="1452880" cy="436880"/>
            <a:chOff x="7538720" y="6146800"/>
            <a:chExt cx="1452880" cy="436880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7538720" y="6582092"/>
              <a:ext cx="1148080" cy="1588"/>
            </a:xfrm>
            <a:prstGeom prst="line">
              <a:avLst/>
            </a:prstGeom>
            <a:ln w="57150" cmpd="sng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7734300" y="6146800"/>
              <a:ext cx="12573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prstClr val="black"/>
                  </a:solidFill>
                  <a:latin typeface="Garamond"/>
                  <a:cs typeface="Garamond"/>
                </a:rPr>
                <a:t>1 inch</a:t>
              </a:r>
              <a:endParaRPr lang="en-US" dirty="0">
                <a:solidFill>
                  <a:prstClr val="black"/>
                </a:solidFill>
                <a:latin typeface="Garamond"/>
                <a:cs typeface="Garamond"/>
              </a:endParaRPr>
            </a:p>
          </p:txBody>
        </p:sp>
      </p:grpSp>
      <p:sp>
        <p:nvSpPr>
          <p:cNvPr id="20" name="TextBox 4"/>
          <p:cNvSpPr txBox="1">
            <a:spLocks noChangeArrowheads="1"/>
          </p:cNvSpPr>
          <p:nvPr/>
        </p:nvSpPr>
        <p:spPr bwMode="auto">
          <a:xfrm>
            <a:off x="7609481" y="6538670"/>
            <a:ext cx="154577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r" defTabSz="914400"/>
            <a:r>
              <a:rPr lang="en-US" sz="1200" dirty="0" smtClean="0">
                <a:solidFill>
                  <a:srgbClr val="000000"/>
                </a:solidFill>
                <a:latin typeface="Garamond"/>
                <a:cs typeface="Garamond"/>
              </a:rPr>
              <a:t>Credit: Dick </a:t>
            </a:r>
            <a:r>
              <a:rPr lang="en-US" sz="1200" dirty="0" err="1" smtClean="0">
                <a:solidFill>
                  <a:srgbClr val="000000"/>
                </a:solidFill>
                <a:latin typeface="Garamond"/>
                <a:cs typeface="Garamond"/>
              </a:rPr>
              <a:t>Plambeck</a:t>
            </a:r>
            <a:endParaRPr lang="en-US" sz="1200" dirty="0">
              <a:solidFill>
                <a:srgbClr val="000000"/>
              </a:solidFill>
              <a:latin typeface="Garamond"/>
              <a:cs typeface="Garamond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896646" y="4658815"/>
            <a:ext cx="1676400" cy="12097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000000"/>
                </a:solidFill>
                <a:latin typeface="Garamond"/>
                <a:cs typeface="Garamond"/>
              </a:rPr>
              <a:t>Waveguide circular polarizer</a:t>
            </a:r>
            <a:endParaRPr lang="en-US" sz="2400" dirty="0">
              <a:solidFill>
                <a:srgbClr val="000000"/>
              </a:solidFill>
              <a:latin typeface="Garamond"/>
              <a:cs typeface="Garamond"/>
            </a:endParaRPr>
          </a:p>
        </p:txBody>
      </p:sp>
      <p:cxnSp>
        <p:nvCxnSpPr>
          <p:cNvPr id="25" name="Straight Arrow Connector 24"/>
          <p:cNvCxnSpPr/>
          <p:nvPr/>
        </p:nvCxnSpPr>
        <p:spPr>
          <a:xfrm flipH="1" flipV="1">
            <a:off x="5270500" y="3577167"/>
            <a:ext cx="391583" cy="1111250"/>
          </a:xfrm>
          <a:prstGeom prst="straightConnector1">
            <a:avLst/>
          </a:prstGeom>
          <a:ln>
            <a:solidFill>
              <a:schemeClr val="bg1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8816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Magnetized star formation</a:t>
            </a:r>
          </a:p>
          <a:p>
            <a:endParaRPr lang="en-US" dirty="0"/>
          </a:p>
          <a:p>
            <a:r>
              <a:rPr lang="en-US" b="1" dirty="0" smtClean="0"/>
              <a:t>B-fields vs. outflows: </a:t>
            </a:r>
            <a:r>
              <a:rPr lang="en-US" dirty="0" smtClean="0"/>
              <a:t>multi-scale comparisons</a:t>
            </a:r>
            <a:endParaRPr lang="en-US" dirty="0"/>
          </a:p>
          <a:p>
            <a:pPr lvl="1"/>
            <a:r>
              <a:rPr lang="en-US" dirty="0" smtClean="0"/>
              <a:t>Outflows/jets/disks and B-fields are randomly aligned</a:t>
            </a:r>
            <a:endParaRPr lang="en-US" b="1" dirty="0" smtClean="0"/>
          </a:p>
          <a:p>
            <a:pPr lvl="1"/>
            <a:r>
              <a:rPr lang="en-US" b="1" dirty="0" smtClean="0"/>
              <a:t>TADPOL survey</a:t>
            </a:r>
            <a:endParaRPr lang="en-US" b="1" dirty="0"/>
          </a:p>
          <a:p>
            <a:pPr lvl="2"/>
            <a:r>
              <a:rPr lang="en-US" dirty="0" smtClean="0"/>
              <a:t>CARMA 1mm full-Stokes polarization system</a:t>
            </a:r>
          </a:p>
          <a:p>
            <a:pPr lvl="2"/>
            <a:r>
              <a:rPr lang="en-US" dirty="0" smtClean="0"/>
              <a:t>TADPOL results</a:t>
            </a:r>
          </a:p>
          <a:p>
            <a:pPr lvl="2"/>
            <a:endParaRPr lang="en-US" dirty="0"/>
          </a:p>
          <a:p>
            <a:r>
              <a:rPr lang="en-US" b="1" dirty="0" smtClean="0"/>
              <a:t>B-fields: </a:t>
            </a:r>
            <a:r>
              <a:rPr lang="en-US" dirty="0" smtClean="0"/>
              <a:t>multi-scale comparisons</a:t>
            </a:r>
          </a:p>
          <a:p>
            <a:pPr lvl="1"/>
            <a:r>
              <a:rPr lang="en-US" dirty="0"/>
              <a:t>Cloud </a:t>
            </a:r>
            <a:r>
              <a:rPr lang="en-US" dirty="0">
                <a:sym typeface="Wingdings"/>
              </a:rPr>
              <a:t> core  envelope  disk</a:t>
            </a:r>
          </a:p>
          <a:p>
            <a:pPr lvl="1"/>
            <a:endParaRPr lang="en-US" b="1" dirty="0" smtClean="0"/>
          </a:p>
        </p:txBody>
      </p:sp>
    </p:spTree>
    <p:extLst>
      <p:ext uri="{BB962C8B-B14F-4D97-AF65-F5344CB8AC3E}">
        <p14:creationId xmlns:p14="http://schemas.microsoft.com/office/powerpoint/2010/main" val="27997277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D2533C"/>
                </a:solidFill>
              </a:rPr>
              <a:t>2</a:t>
            </a:r>
            <a:r>
              <a:rPr lang="en-US" dirty="0">
                <a:solidFill>
                  <a:srgbClr val="D2533C"/>
                </a:solidFill>
              </a:rPr>
              <a:t>-section polarizer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>
              <a:solidFill>
                <a:srgbClr val="000000"/>
              </a:solidFill>
              <a:latin typeface="Garamond"/>
            </a:endParaRPr>
          </a:p>
        </p:txBody>
      </p:sp>
      <p:pic>
        <p:nvPicPr>
          <p:cNvPr id="5" name="Picture 4" descr="carma_memo54.pdf"/>
          <p:cNvPicPr>
            <a:picLocks noChangeAspect="1"/>
          </p:cNvPicPr>
          <p:nvPr/>
        </p:nvPicPr>
        <p:blipFill>
          <a:blip r:embed="rId3"/>
          <a:srcRect l="13836" t="11111" r="40566" b="66667"/>
          <a:stretch>
            <a:fillRect/>
          </a:stretch>
        </p:blipFill>
        <p:spPr>
          <a:xfrm>
            <a:off x="1062990" y="1143000"/>
            <a:ext cx="7623810" cy="5257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552700" y="2991653"/>
            <a:ext cx="2514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sz="2800" dirty="0" smtClean="0">
                <a:solidFill>
                  <a:srgbClr val="000000"/>
                </a:solidFill>
                <a:latin typeface="Garamond"/>
              </a:rPr>
              <a:t>λ/2 </a:t>
            </a:r>
            <a:r>
              <a:rPr lang="en-US" sz="2800" dirty="0" smtClean="0">
                <a:solidFill>
                  <a:srgbClr val="000000"/>
                </a:solidFill>
                <a:latin typeface="Garamond"/>
                <a:cs typeface="Garamond"/>
              </a:rPr>
              <a:t>retarder</a:t>
            </a:r>
          </a:p>
          <a:p>
            <a:pPr defTabSz="914400"/>
            <a:r>
              <a:rPr lang="en-US" sz="2800" dirty="0" smtClean="0">
                <a:solidFill>
                  <a:srgbClr val="000000"/>
                </a:solidFill>
                <a:latin typeface="Garamond"/>
                <a:cs typeface="Garamond"/>
              </a:rPr>
              <a:t> at 15°</a:t>
            </a:r>
            <a:endParaRPr lang="en-US" sz="2800" dirty="0">
              <a:solidFill>
                <a:srgbClr val="000000"/>
              </a:solidFill>
              <a:latin typeface="Garamond"/>
              <a:cs typeface="Garamond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477000" y="3200400"/>
            <a:ext cx="2971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sz="2800" dirty="0" smtClean="0">
                <a:solidFill>
                  <a:srgbClr val="000000"/>
                </a:solidFill>
                <a:latin typeface="Garamond"/>
              </a:rPr>
              <a:t>λ/4 </a:t>
            </a:r>
            <a:r>
              <a:rPr lang="en-US" sz="2800" dirty="0" smtClean="0">
                <a:solidFill>
                  <a:srgbClr val="000000"/>
                </a:solidFill>
                <a:latin typeface="Garamond"/>
                <a:cs typeface="Garamond"/>
              </a:rPr>
              <a:t>retarder</a:t>
            </a:r>
          </a:p>
          <a:p>
            <a:pPr defTabSz="914400"/>
            <a:r>
              <a:rPr lang="en-US" sz="2800" dirty="0" smtClean="0">
                <a:solidFill>
                  <a:srgbClr val="000000"/>
                </a:solidFill>
                <a:latin typeface="Garamond"/>
                <a:cs typeface="Garamond"/>
              </a:rPr>
              <a:t> at 74.5°</a:t>
            </a:r>
            <a:endParaRPr lang="en-US" sz="2800" dirty="0">
              <a:solidFill>
                <a:srgbClr val="000000"/>
              </a:solidFill>
              <a:latin typeface="Garamond"/>
              <a:cs typeface="Garamond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753100" y="6538893"/>
            <a:ext cx="34417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/>
            <a:r>
              <a:rPr lang="en-US" sz="1400" dirty="0" err="1" smtClean="0">
                <a:solidFill>
                  <a:srgbClr val="292934"/>
                </a:solidFill>
                <a:latin typeface="Garamond"/>
              </a:rPr>
              <a:t>Plambeck</a:t>
            </a:r>
            <a:r>
              <a:rPr lang="en-US" sz="1400" dirty="0" smtClean="0">
                <a:solidFill>
                  <a:srgbClr val="292934"/>
                </a:solidFill>
                <a:latin typeface="Garamond"/>
              </a:rPr>
              <a:t> &amp; </a:t>
            </a:r>
            <a:r>
              <a:rPr lang="en-US" sz="1400" dirty="0" err="1" smtClean="0">
                <a:solidFill>
                  <a:srgbClr val="292934"/>
                </a:solidFill>
                <a:latin typeface="Garamond"/>
              </a:rPr>
              <a:t>Engargiola</a:t>
            </a:r>
            <a:r>
              <a:rPr lang="en-US" sz="1400" dirty="0" smtClean="0">
                <a:solidFill>
                  <a:srgbClr val="292934"/>
                </a:solidFill>
                <a:latin typeface="Garamond"/>
              </a:rPr>
              <a:t>, CARMA Memo #54</a:t>
            </a:r>
            <a:endParaRPr lang="en-US" sz="1400" dirty="0">
              <a:solidFill>
                <a:srgbClr val="292934"/>
              </a:solidFill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2503957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8800" y="5390444"/>
            <a:ext cx="8425179" cy="990600"/>
          </a:xfrm>
        </p:spPr>
        <p:txBody>
          <a:bodyPr>
            <a:normAutofit/>
          </a:bodyPr>
          <a:lstStyle/>
          <a:p>
            <a:r>
              <a:rPr lang="en-US" sz="3600" dirty="0" smtClean="0">
                <a:solidFill>
                  <a:srgbClr val="000000"/>
                </a:solidFill>
              </a:rPr>
              <a:t>R</a:t>
            </a:r>
            <a:r>
              <a:rPr lang="en-US" sz="3600" dirty="0">
                <a:solidFill>
                  <a:srgbClr val="000000"/>
                </a:solidFill>
              </a:rPr>
              <a:t> </a:t>
            </a:r>
            <a:r>
              <a:rPr lang="en-US" sz="3600" dirty="0" smtClean="0">
                <a:solidFill>
                  <a:srgbClr val="000000"/>
                </a:solidFill>
              </a:rPr>
              <a:t>  L          </a:t>
            </a:r>
            <a:r>
              <a:rPr lang="en-US" sz="3600" dirty="0" smtClean="0">
                <a:solidFill>
                  <a:srgbClr val="000000"/>
                </a:solidFill>
                <a:sym typeface="Wingdings"/>
              </a:rPr>
              <a:t></a:t>
            </a:r>
            <a:r>
              <a:rPr lang="en-US" sz="3600" dirty="0" smtClean="0">
                <a:solidFill>
                  <a:srgbClr val="000000"/>
                </a:solidFill>
              </a:rPr>
              <a:t>                </a:t>
            </a:r>
            <a:r>
              <a:rPr lang="en-US" sz="3600" dirty="0">
                <a:solidFill>
                  <a:srgbClr val="000000"/>
                </a:solidFill>
                <a:sym typeface="Wingdings"/>
              </a:rPr>
              <a:t></a:t>
            </a:r>
            <a:r>
              <a:rPr lang="en-US" sz="3600" dirty="0" smtClean="0">
                <a:solidFill>
                  <a:srgbClr val="000000"/>
                </a:solidFill>
                <a:sym typeface="Wingdings"/>
              </a:rPr>
              <a:t> </a:t>
            </a:r>
            <a:r>
              <a:rPr lang="en-US" sz="3600" dirty="0" smtClean="0">
                <a:solidFill>
                  <a:srgbClr val="000000"/>
                </a:solidFill>
              </a:rPr>
              <a:t>         </a:t>
            </a:r>
            <a:r>
              <a:rPr lang="en-US" sz="3600" dirty="0" smtClean="0">
                <a:solidFill>
                  <a:srgbClr val="000000"/>
                </a:solidFill>
                <a:sym typeface="Wingdings"/>
              </a:rPr>
              <a:t>    </a:t>
            </a:r>
            <a:r>
              <a:rPr lang="en-US" sz="3600" dirty="0" smtClean="0">
                <a:solidFill>
                  <a:srgbClr val="000000"/>
                </a:solidFill>
              </a:rPr>
              <a:t>  </a:t>
            </a:r>
            <a:r>
              <a:rPr lang="en-US" sz="3600" dirty="0" smtClean="0">
                <a:solidFill>
                  <a:srgbClr val="000000"/>
                </a:solidFill>
                <a:sym typeface="Wingdings"/>
              </a:rPr>
              <a:t></a:t>
            </a:r>
            <a:endParaRPr lang="en-US" sz="3600" dirty="0">
              <a:solidFill>
                <a:srgbClr val="00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712060" y="1906179"/>
            <a:ext cx="12922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sz="2400" dirty="0" smtClean="0">
                <a:solidFill>
                  <a:srgbClr val="000000"/>
                </a:solidFill>
                <a:latin typeface="Garamond"/>
                <a:cs typeface="Garamond"/>
              </a:rPr>
              <a:t>Receiver</a:t>
            </a:r>
            <a:endParaRPr lang="en-US" sz="2400" dirty="0">
              <a:solidFill>
                <a:srgbClr val="000000"/>
              </a:solidFill>
              <a:latin typeface="Garamond"/>
              <a:cs typeface="Garamond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19100" y="1982379"/>
            <a:ext cx="1193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sz="2400" dirty="0" smtClean="0">
                <a:solidFill>
                  <a:srgbClr val="000000"/>
                </a:solidFill>
                <a:latin typeface="Garamond"/>
                <a:cs typeface="Garamond"/>
              </a:rPr>
              <a:t>Sky</a:t>
            </a:r>
            <a:endParaRPr lang="en-US" sz="2400" dirty="0">
              <a:solidFill>
                <a:srgbClr val="000000"/>
              </a:solidFill>
              <a:latin typeface="Garamond"/>
              <a:cs typeface="Garamond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 rot="10800000">
            <a:off x="1917700" y="1079501"/>
            <a:ext cx="896620" cy="1588"/>
          </a:xfrm>
          <a:prstGeom prst="line">
            <a:avLst/>
          </a:prstGeom>
          <a:ln w="57150" cmpd="sng">
            <a:solidFill>
              <a:schemeClr val="bg1"/>
            </a:solidFill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rot="10800000">
            <a:off x="4513580" y="5114924"/>
            <a:ext cx="896620" cy="1588"/>
          </a:xfrm>
          <a:prstGeom prst="line">
            <a:avLst/>
          </a:prstGeom>
          <a:ln w="57150" cmpd="sng">
            <a:solidFill>
              <a:schemeClr val="bg1"/>
            </a:solidFill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rot="10800000">
            <a:off x="7053580" y="5116512"/>
            <a:ext cx="896620" cy="1588"/>
          </a:xfrm>
          <a:prstGeom prst="line">
            <a:avLst/>
          </a:prstGeom>
          <a:ln w="57150" cmpd="sng">
            <a:solidFill>
              <a:schemeClr val="bg1"/>
            </a:solidFill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4"/>
          <p:cNvSpPr txBox="1">
            <a:spLocks noChangeArrowheads="1"/>
          </p:cNvSpPr>
          <p:nvPr/>
        </p:nvSpPr>
        <p:spPr bwMode="auto">
          <a:xfrm>
            <a:off x="7331060" y="4728390"/>
            <a:ext cx="164784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defTabSz="914400"/>
            <a:r>
              <a:rPr lang="en-US" sz="1200" dirty="0" smtClean="0">
                <a:solidFill>
                  <a:srgbClr val="292934"/>
                </a:solidFill>
                <a:latin typeface="Garamond"/>
                <a:cs typeface="Garamond"/>
              </a:rPr>
              <a:t>Credit: Greg </a:t>
            </a:r>
            <a:r>
              <a:rPr lang="en-US" sz="1200" dirty="0" err="1" smtClean="0">
                <a:solidFill>
                  <a:srgbClr val="292934"/>
                </a:solidFill>
                <a:latin typeface="Garamond"/>
                <a:cs typeface="Garamond"/>
              </a:rPr>
              <a:t>Engargiola</a:t>
            </a:r>
            <a:endParaRPr lang="en-US" sz="1200" dirty="0">
              <a:solidFill>
                <a:srgbClr val="292934"/>
              </a:solidFill>
              <a:latin typeface="Garamond"/>
              <a:cs typeface="Garamond"/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393700" y="5715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>
                <a:solidFill>
                  <a:srgbClr val="D2533C"/>
                </a:solidFill>
                <a:latin typeface="Garamond"/>
              </a:rPr>
              <a:t>Polarizer simulation</a:t>
            </a:r>
            <a:endParaRPr lang="en-US" sz="3600" dirty="0">
              <a:solidFill>
                <a:srgbClr val="D2533C"/>
              </a:solidFill>
              <a:latin typeface="Garamond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-368300" y="1905000"/>
            <a:ext cx="9906000" cy="3485444"/>
            <a:chOff x="-203200" y="1905000"/>
            <a:chExt cx="9906000" cy="3485444"/>
          </a:xfrm>
        </p:grpSpPr>
        <p:grpSp>
          <p:nvGrpSpPr>
            <p:cNvPr id="6" name="Group 5"/>
            <p:cNvGrpSpPr/>
            <p:nvPr/>
          </p:nvGrpSpPr>
          <p:grpSpPr>
            <a:xfrm>
              <a:off x="-203200" y="1905000"/>
              <a:ext cx="9906000" cy="3485444"/>
              <a:chOff x="-203200" y="1905000"/>
              <a:chExt cx="9906000" cy="3485444"/>
            </a:xfrm>
          </p:grpSpPr>
          <p:pic>
            <p:nvPicPr>
              <p:cNvPr id="3" name="Picture 2" descr="carma_memo54.pdf"/>
              <p:cNvPicPr>
                <a:picLocks noChangeAspect="1"/>
              </p:cNvPicPr>
              <p:nvPr/>
            </p:nvPicPr>
            <p:blipFill>
              <a:blip r:embed="rId3"/>
              <a:srcRect l="9119" t="40000" r="5974" b="38888"/>
              <a:stretch>
                <a:fillRect/>
              </a:stretch>
            </p:blipFill>
            <p:spPr>
              <a:xfrm rot="10800000">
                <a:off x="-203200" y="1905000"/>
                <a:ext cx="9906000" cy="3485444"/>
              </a:xfrm>
              <a:prstGeom prst="rect">
                <a:avLst/>
              </a:prstGeom>
            </p:spPr>
          </p:pic>
          <p:sp>
            <p:nvSpPr>
              <p:cNvPr id="13" name="Title 1"/>
              <p:cNvSpPr txBox="1">
                <a:spLocks/>
              </p:cNvSpPr>
              <p:nvPr/>
            </p:nvSpPr>
            <p:spPr>
              <a:xfrm>
                <a:off x="120650" y="4187934"/>
                <a:ext cx="647699" cy="426156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spcBef>
                    <a:spcPct val="0"/>
                  </a:spcBef>
                  <a:buNone/>
                  <a:defRPr sz="4000" kern="1200" spc="-100" baseline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1800" dirty="0">
                    <a:solidFill>
                      <a:srgbClr val="000000"/>
                    </a:solidFill>
                    <a:latin typeface="Garamond"/>
                  </a:rPr>
                  <a:t>L</a:t>
                </a:r>
                <a:r>
                  <a:rPr lang="en-US" sz="1800" dirty="0" smtClean="0">
                    <a:solidFill>
                      <a:srgbClr val="000000"/>
                    </a:solidFill>
                    <a:latin typeface="Garamond"/>
                  </a:rPr>
                  <a:t>CP</a:t>
                </a:r>
                <a:endParaRPr lang="en-US" sz="1800" dirty="0">
                  <a:solidFill>
                    <a:srgbClr val="000000"/>
                  </a:solidFill>
                  <a:latin typeface="Garamond"/>
                </a:endParaRPr>
              </a:p>
            </p:txBody>
          </p:sp>
        </p:grpSp>
        <p:sp>
          <p:nvSpPr>
            <p:cNvPr id="14" name="Title 1"/>
            <p:cNvSpPr txBox="1">
              <a:spLocks/>
            </p:cNvSpPr>
            <p:nvPr/>
          </p:nvSpPr>
          <p:spPr>
            <a:xfrm>
              <a:off x="133350" y="2689334"/>
              <a:ext cx="647699" cy="42615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spcBef>
                  <a:spcPct val="0"/>
                </a:spcBef>
                <a:buNone/>
                <a:defRPr sz="4000" kern="1200" spc="-100" baseline="0">
                  <a:solidFill>
                    <a:schemeClr val="tx2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800" dirty="0">
                  <a:solidFill>
                    <a:srgbClr val="000000"/>
                  </a:solidFill>
                  <a:latin typeface="Garamond"/>
                </a:rPr>
                <a:t>R</a:t>
              </a:r>
              <a:r>
                <a:rPr lang="en-US" sz="1800" dirty="0" smtClean="0">
                  <a:solidFill>
                    <a:srgbClr val="000000"/>
                  </a:solidFill>
                  <a:latin typeface="Garamond"/>
                </a:rPr>
                <a:t>CP</a:t>
              </a:r>
              <a:endParaRPr lang="en-US" sz="1800" dirty="0">
                <a:solidFill>
                  <a:srgbClr val="000000"/>
                </a:solidFill>
                <a:latin typeface="Garamond"/>
              </a:endParaRPr>
            </a:p>
          </p:txBody>
        </p:sp>
      </p:grpSp>
      <p:sp>
        <p:nvSpPr>
          <p:cNvPr id="15" name="Title 1"/>
          <p:cNvSpPr txBox="1">
            <a:spLocks/>
          </p:cNvSpPr>
          <p:nvPr/>
        </p:nvSpPr>
        <p:spPr>
          <a:xfrm>
            <a:off x="8797909" y="2587490"/>
            <a:ext cx="346091" cy="4261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 smtClean="0">
                <a:solidFill>
                  <a:srgbClr val="000000"/>
                </a:solidFill>
                <a:latin typeface="Garamond"/>
              </a:rPr>
              <a:t>X</a:t>
            </a:r>
            <a:endParaRPr lang="en-US" sz="1800" dirty="0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8810609" y="4098790"/>
            <a:ext cx="346091" cy="4261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 smtClean="0">
                <a:solidFill>
                  <a:srgbClr val="000000"/>
                </a:solidFill>
                <a:latin typeface="Garamond"/>
              </a:rPr>
              <a:t>Y</a:t>
            </a:r>
            <a:endParaRPr lang="en-US" sz="1800" dirty="0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120650" y="1686034"/>
            <a:ext cx="1797050" cy="4261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 smtClean="0">
                <a:solidFill>
                  <a:srgbClr val="000000"/>
                </a:solidFill>
                <a:latin typeface="Garamond"/>
                <a:sym typeface="Wingdings"/>
              </a:rPr>
              <a:t> Feed horn (sky)</a:t>
            </a:r>
            <a:endParaRPr lang="en-US" sz="1800" dirty="0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18" name="Title 1"/>
          <p:cNvSpPr txBox="1">
            <a:spLocks/>
          </p:cNvSpPr>
          <p:nvPr/>
        </p:nvSpPr>
        <p:spPr>
          <a:xfrm>
            <a:off x="8007350" y="1693101"/>
            <a:ext cx="1225550" cy="4261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 smtClean="0">
                <a:solidFill>
                  <a:srgbClr val="000000"/>
                </a:solidFill>
                <a:latin typeface="Garamond"/>
                <a:sym typeface="Wingdings"/>
              </a:rPr>
              <a:t>OMT </a:t>
            </a:r>
            <a:endParaRPr lang="en-US" sz="1800" dirty="0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045450" y="5869971"/>
            <a:ext cx="495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sz="2400" dirty="0" smtClean="0">
                <a:solidFill>
                  <a:srgbClr val="292934"/>
                </a:solidFill>
                <a:latin typeface="Garamond"/>
              </a:rPr>
              <a:t>X</a:t>
            </a:r>
            <a:endParaRPr lang="en-US" sz="2400" dirty="0">
              <a:solidFill>
                <a:srgbClr val="292934"/>
              </a:solidFill>
              <a:latin typeface="Garamond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912100" y="4996745"/>
            <a:ext cx="381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sz="2400" dirty="0" smtClean="0">
                <a:solidFill>
                  <a:srgbClr val="292934"/>
                </a:solidFill>
                <a:latin typeface="Garamond"/>
              </a:rPr>
              <a:t>Y</a:t>
            </a:r>
            <a:endParaRPr lang="en-US" sz="2400" dirty="0">
              <a:solidFill>
                <a:srgbClr val="292934"/>
              </a:solidFill>
              <a:latin typeface="Garamond"/>
            </a:endParaRPr>
          </a:p>
        </p:txBody>
      </p:sp>
      <p:sp>
        <p:nvSpPr>
          <p:cNvPr id="34" name="Curved Down Arrow 33"/>
          <p:cNvSpPr/>
          <p:nvPr/>
        </p:nvSpPr>
        <p:spPr>
          <a:xfrm>
            <a:off x="609600" y="5102224"/>
            <a:ext cx="384160" cy="520700"/>
          </a:xfrm>
          <a:prstGeom prst="curvedDownArrow">
            <a:avLst/>
          </a:prstGeom>
          <a:gradFill flip="none" rotWithShape="1">
            <a:gsLst>
              <a:gs pos="0">
                <a:schemeClr val="tx1"/>
              </a:gs>
              <a:gs pos="100000">
                <a:srgbClr val="FFFF00"/>
              </a:gs>
            </a:gsLst>
            <a:lin ang="0" scaled="1"/>
            <a:tileRect/>
          </a:gra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srgbClr val="292934"/>
              </a:solidFill>
              <a:latin typeface="Garamond"/>
            </a:endParaRPr>
          </a:p>
        </p:txBody>
      </p:sp>
      <p:sp>
        <p:nvSpPr>
          <p:cNvPr id="36" name="Curved Down Arrow 35"/>
          <p:cNvSpPr/>
          <p:nvPr/>
        </p:nvSpPr>
        <p:spPr>
          <a:xfrm rot="10800000" flipH="1">
            <a:off x="1158860" y="6172200"/>
            <a:ext cx="393700" cy="539044"/>
          </a:xfrm>
          <a:prstGeom prst="curvedDownArrow">
            <a:avLst/>
          </a:prstGeom>
          <a:gradFill flip="none" rotWithShape="1">
            <a:gsLst>
              <a:gs pos="0">
                <a:schemeClr val="tx1"/>
              </a:gs>
              <a:gs pos="100000">
                <a:srgbClr val="FFFF00"/>
              </a:gs>
            </a:gsLst>
            <a:lin ang="0" scaled="1"/>
            <a:tileRect/>
          </a:gra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srgbClr val="292934"/>
              </a:solidFill>
              <a:latin typeface="Garamond"/>
            </a:endParaRPr>
          </a:p>
        </p:txBody>
      </p:sp>
      <p:grpSp>
        <p:nvGrpSpPr>
          <p:cNvPr id="43" name="Group 42"/>
          <p:cNvGrpSpPr/>
          <p:nvPr/>
        </p:nvGrpSpPr>
        <p:grpSpPr>
          <a:xfrm>
            <a:off x="6884431" y="4826000"/>
            <a:ext cx="1948419" cy="1977417"/>
            <a:chOff x="6576060" y="3165888"/>
            <a:chExt cx="1107440" cy="1102582"/>
          </a:xfrm>
          <a:scene3d>
            <a:camera prst="orthographicFront">
              <a:rot lat="900000" lon="4800000" rev="0"/>
            </a:camera>
            <a:lightRig rig="threePt" dir="t"/>
          </a:scene3d>
        </p:grpSpPr>
        <p:cxnSp>
          <p:nvCxnSpPr>
            <p:cNvPr id="44" name="Straight Arrow Connector 43"/>
            <p:cNvCxnSpPr/>
            <p:nvPr/>
          </p:nvCxnSpPr>
          <p:spPr>
            <a:xfrm>
              <a:off x="7129780" y="3165888"/>
              <a:ext cx="0" cy="1102582"/>
            </a:xfrm>
            <a:prstGeom prst="straightConnector1">
              <a:avLst/>
            </a:prstGeom>
            <a:ln w="38100">
              <a:solidFill>
                <a:srgbClr val="F79646"/>
              </a:solidFill>
              <a:headEnd type="arrow" w="lg" len="lg"/>
              <a:tailEnd type="arrow" w="lg" len="lg"/>
            </a:ln>
            <a:effectLst/>
            <a:sp3d>
              <a:bevelT w="177800" h="50800" prst="relaxedInset"/>
              <a:bevelB prst="convex"/>
            </a:sp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/>
            <p:nvPr/>
          </p:nvCxnSpPr>
          <p:spPr>
            <a:xfrm>
              <a:off x="6576060" y="3734111"/>
              <a:ext cx="1107440" cy="0"/>
            </a:xfrm>
            <a:prstGeom prst="straightConnector1">
              <a:avLst/>
            </a:prstGeom>
            <a:ln w="38100">
              <a:solidFill>
                <a:srgbClr val="F79646"/>
              </a:solidFill>
              <a:headEnd type="arrow" w="lg" len="lg"/>
              <a:tailEnd type="arrow" w="lg" len="lg"/>
            </a:ln>
            <a:effectLst/>
            <a:sp3d>
              <a:bevelT w="177800" h="50800" prst="relaxedInset"/>
              <a:bevelB prst="convex"/>
            </a:sp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Rectangle 27"/>
          <p:cNvSpPr/>
          <p:nvPr/>
        </p:nvSpPr>
        <p:spPr>
          <a:xfrm>
            <a:off x="5537200" y="2174083"/>
            <a:ext cx="34417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/>
            <a:r>
              <a:rPr lang="en-US" sz="1400" dirty="0" err="1" smtClean="0">
                <a:solidFill>
                  <a:srgbClr val="292934"/>
                </a:solidFill>
                <a:latin typeface="Garamond"/>
              </a:rPr>
              <a:t>Plambeck</a:t>
            </a:r>
            <a:r>
              <a:rPr lang="en-US" sz="1400" dirty="0" smtClean="0">
                <a:solidFill>
                  <a:srgbClr val="292934"/>
                </a:solidFill>
                <a:latin typeface="Garamond"/>
              </a:rPr>
              <a:t> &amp; </a:t>
            </a:r>
            <a:r>
              <a:rPr lang="en-US" sz="1400" dirty="0" err="1" smtClean="0">
                <a:solidFill>
                  <a:srgbClr val="292934"/>
                </a:solidFill>
                <a:latin typeface="Garamond"/>
              </a:rPr>
              <a:t>Engargiola</a:t>
            </a:r>
            <a:r>
              <a:rPr lang="en-US" sz="1400" dirty="0" smtClean="0">
                <a:solidFill>
                  <a:srgbClr val="292934"/>
                </a:solidFill>
                <a:latin typeface="Garamond"/>
              </a:rPr>
              <a:t>, CARMA Memo #54</a:t>
            </a:r>
            <a:endParaRPr lang="en-US" sz="1400" dirty="0">
              <a:solidFill>
                <a:srgbClr val="292934"/>
              </a:solidFill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3136592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3" name="Picture 2" descr="IMG_2895.JPG"/>
          <p:cNvPicPr>
            <a:picLocks noChangeAspect="1"/>
          </p:cNvPicPr>
          <p:nvPr/>
        </p:nvPicPr>
        <p:blipFill>
          <a:blip r:embed="rId2">
            <a:lum bright="18000" contrast="25000"/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>
                <a:solidFill>
                  <a:srgbClr val="000000"/>
                </a:solidFill>
              </a:rPr>
              <a:t>Polarizer construction</a:t>
            </a:r>
            <a:endParaRPr lang="en-US" sz="3600" dirty="0">
              <a:solidFill>
                <a:srgbClr val="000000"/>
              </a:solidFill>
            </a:endParaRPr>
          </a:p>
        </p:txBody>
      </p:sp>
      <p:sp>
        <p:nvSpPr>
          <p:cNvPr id="20484" name="TextBox 3"/>
          <p:cNvSpPr txBox="1">
            <a:spLocks noChangeArrowheads="1"/>
          </p:cNvSpPr>
          <p:nvPr/>
        </p:nvSpPr>
        <p:spPr bwMode="auto">
          <a:xfrm>
            <a:off x="685800" y="5715000"/>
            <a:ext cx="1447800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Garamond"/>
                <a:cs typeface="Garamond"/>
              </a:rPr>
              <a:t>Aluminum</a:t>
            </a:r>
            <a:endParaRPr lang="en-US" dirty="0">
              <a:solidFill>
                <a:srgbClr val="000000"/>
              </a:solidFill>
              <a:latin typeface="Garamond"/>
              <a:cs typeface="Garamond"/>
            </a:endParaRPr>
          </a:p>
          <a:p>
            <a:pPr algn="ctr"/>
            <a:r>
              <a:rPr lang="en-US" dirty="0">
                <a:solidFill>
                  <a:srgbClr val="000000"/>
                </a:solidFill>
                <a:latin typeface="Garamond"/>
                <a:cs typeface="Garamond"/>
              </a:rPr>
              <a:t>mandrel</a:t>
            </a:r>
          </a:p>
        </p:txBody>
      </p:sp>
      <p:sp>
        <p:nvSpPr>
          <p:cNvPr id="20485" name="TextBox 4"/>
          <p:cNvSpPr txBox="1">
            <a:spLocks noChangeArrowheads="1"/>
          </p:cNvSpPr>
          <p:nvPr/>
        </p:nvSpPr>
        <p:spPr bwMode="auto">
          <a:xfrm>
            <a:off x="2438400" y="5634038"/>
            <a:ext cx="1676400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Garamond"/>
                <a:cs typeface="Garamond"/>
              </a:rPr>
              <a:t>Copper </a:t>
            </a:r>
            <a:r>
              <a:rPr lang="en-US" dirty="0">
                <a:solidFill>
                  <a:srgbClr val="000000"/>
                </a:solidFill>
                <a:latin typeface="Garamond"/>
                <a:cs typeface="Garamond"/>
              </a:rPr>
              <a:t>electroplated onto mandrel</a:t>
            </a:r>
          </a:p>
        </p:txBody>
      </p:sp>
      <p:sp>
        <p:nvSpPr>
          <p:cNvPr id="20486" name="TextBox 5"/>
          <p:cNvSpPr txBox="1">
            <a:spLocks noChangeArrowheads="1"/>
          </p:cNvSpPr>
          <p:nvPr/>
        </p:nvSpPr>
        <p:spPr bwMode="auto">
          <a:xfrm>
            <a:off x="4533900" y="5715000"/>
            <a:ext cx="14478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latin typeface="Garamond"/>
                <a:cs typeface="Garamond"/>
              </a:rPr>
              <a:t>M</a:t>
            </a:r>
            <a:r>
              <a:rPr lang="en-US" dirty="0" smtClean="0">
                <a:solidFill>
                  <a:srgbClr val="000000"/>
                </a:solidFill>
                <a:latin typeface="Garamond"/>
                <a:cs typeface="Garamond"/>
              </a:rPr>
              <a:t>achined</a:t>
            </a:r>
            <a:endParaRPr lang="en-US" dirty="0">
              <a:solidFill>
                <a:srgbClr val="000000"/>
              </a:solidFill>
              <a:latin typeface="Garamond"/>
              <a:cs typeface="Garamond"/>
            </a:endParaRPr>
          </a:p>
        </p:txBody>
      </p:sp>
      <p:sp>
        <p:nvSpPr>
          <p:cNvPr id="20487" name="TextBox 6"/>
          <p:cNvSpPr txBox="1">
            <a:spLocks noChangeArrowheads="1"/>
          </p:cNvSpPr>
          <p:nvPr/>
        </p:nvSpPr>
        <p:spPr bwMode="auto">
          <a:xfrm>
            <a:off x="6654800" y="5715000"/>
            <a:ext cx="1981200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latin typeface="Garamond"/>
                <a:cs typeface="Garamond"/>
              </a:rPr>
              <a:t>S</a:t>
            </a:r>
            <a:r>
              <a:rPr lang="en-US" dirty="0" smtClean="0">
                <a:solidFill>
                  <a:srgbClr val="000000"/>
                </a:solidFill>
                <a:latin typeface="Garamond"/>
                <a:cs typeface="Garamond"/>
              </a:rPr>
              <a:t>oldered </a:t>
            </a:r>
            <a:r>
              <a:rPr lang="en-US" dirty="0">
                <a:solidFill>
                  <a:srgbClr val="000000"/>
                </a:solidFill>
                <a:latin typeface="Garamond"/>
                <a:cs typeface="Garamond"/>
              </a:rPr>
              <a:t>into waveguide flange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7340600" y="6770489"/>
            <a:ext cx="1733550" cy="1588"/>
          </a:xfrm>
          <a:prstGeom prst="line">
            <a:avLst/>
          </a:prstGeom>
          <a:ln w="57150" cmpd="sng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816850" y="6335197"/>
            <a:ext cx="1257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  <a:latin typeface="Garamond"/>
                <a:cs typeface="Garamond"/>
              </a:rPr>
              <a:t>1 inch</a:t>
            </a:r>
            <a:endParaRPr lang="en-US" dirty="0">
              <a:solidFill>
                <a:prstClr val="black"/>
              </a:solidFill>
              <a:latin typeface="Garamond"/>
              <a:cs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16614537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5206361" y="1378419"/>
            <a:ext cx="2590800" cy="5370775"/>
            <a:chOff x="2578100" y="1213365"/>
            <a:chExt cx="2590800" cy="5370775"/>
          </a:xfrm>
        </p:grpSpPr>
        <p:pic>
          <p:nvPicPr>
            <p:cNvPr id="2" name="Picture 1" descr="girart_outflow_dust_comparison.pdf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3148"/>
            <a:stretch/>
          </p:blipFill>
          <p:spPr>
            <a:xfrm>
              <a:off x="2578100" y="1213365"/>
              <a:ext cx="2590800" cy="5135309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3721100" y="6214808"/>
              <a:ext cx="1447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292934"/>
                  </a:solidFill>
                  <a:latin typeface="Garamond"/>
                </a:rPr>
                <a:t>Girart</a:t>
              </a:r>
              <a:r>
                <a:rPr lang="en-US" dirty="0" smtClean="0">
                  <a:solidFill>
                    <a:srgbClr val="292934"/>
                  </a:solidFill>
                  <a:latin typeface="Garamond"/>
                </a:rPr>
                <a:t>+ 2006</a:t>
              </a:r>
              <a:endParaRPr lang="en-US" dirty="0">
                <a:solidFill>
                  <a:srgbClr val="292934"/>
                </a:solidFill>
                <a:latin typeface="Garamond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3058250" y="4829798"/>
            <a:ext cx="1282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292934"/>
                </a:solidFill>
                <a:latin typeface="Garamond"/>
              </a:rPr>
              <a:t>Rao</a:t>
            </a:r>
            <a:r>
              <a:rPr lang="en-US" dirty="0" smtClean="0">
                <a:solidFill>
                  <a:srgbClr val="292934"/>
                </a:solidFill>
                <a:latin typeface="Garamond"/>
              </a:rPr>
              <a:t>+ 2009</a:t>
            </a:r>
            <a:endParaRPr lang="en-US" dirty="0">
              <a:solidFill>
                <a:srgbClr val="292934"/>
              </a:solidFill>
              <a:latin typeface="Garamond"/>
            </a:endParaRPr>
          </a:p>
        </p:txBody>
      </p:sp>
      <p:pic>
        <p:nvPicPr>
          <p:cNvPr id="9" name="Picture 8" descr="iras16293_Bfield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736" y="2144458"/>
            <a:ext cx="3543251" cy="2885219"/>
          </a:xfrm>
          <a:prstGeom prst="rect">
            <a:avLst/>
          </a:prstGeom>
        </p:spPr>
      </p:pic>
      <p:sp>
        <p:nvSpPr>
          <p:cNvPr id="16" name="Left-Right Arrow 15"/>
          <p:cNvSpPr/>
          <p:nvPr/>
        </p:nvSpPr>
        <p:spPr>
          <a:xfrm rot="831906">
            <a:off x="1691419" y="3391803"/>
            <a:ext cx="2470497" cy="212896"/>
          </a:xfrm>
          <a:prstGeom prst="left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Garamond"/>
            </a:endParaRPr>
          </a:p>
        </p:txBody>
      </p:sp>
      <p:sp>
        <p:nvSpPr>
          <p:cNvPr id="17" name="Left-Right Arrow 16"/>
          <p:cNvSpPr/>
          <p:nvPr/>
        </p:nvSpPr>
        <p:spPr>
          <a:xfrm rot="18446210">
            <a:off x="1708700" y="3379102"/>
            <a:ext cx="2470497" cy="212896"/>
          </a:xfrm>
          <a:prstGeom prst="left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Garamond"/>
            </a:endParaRPr>
          </a:p>
        </p:txBody>
      </p:sp>
      <p:sp>
        <p:nvSpPr>
          <p:cNvPr id="18" name="Left-Right Arrow 17"/>
          <p:cNvSpPr/>
          <p:nvPr/>
        </p:nvSpPr>
        <p:spPr>
          <a:xfrm rot="5136174">
            <a:off x="2268479" y="3413272"/>
            <a:ext cx="1233797" cy="251893"/>
          </a:xfrm>
          <a:prstGeom prst="leftRightArrow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Garamond"/>
            </a:endParaRPr>
          </a:p>
        </p:txBody>
      </p:sp>
      <p:sp>
        <p:nvSpPr>
          <p:cNvPr id="22" name="Left-Right Arrow 21"/>
          <p:cNvSpPr/>
          <p:nvPr/>
        </p:nvSpPr>
        <p:spPr>
          <a:xfrm rot="14949224">
            <a:off x="5976715" y="5158240"/>
            <a:ext cx="1536700" cy="228601"/>
          </a:xfrm>
          <a:prstGeom prst="left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Garamond"/>
            </a:endParaRPr>
          </a:p>
        </p:txBody>
      </p:sp>
      <p:sp>
        <p:nvSpPr>
          <p:cNvPr id="23" name="Left-Right Arrow 22"/>
          <p:cNvSpPr/>
          <p:nvPr/>
        </p:nvSpPr>
        <p:spPr>
          <a:xfrm rot="1603039">
            <a:off x="5784211" y="5287759"/>
            <a:ext cx="1536700" cy="228601"/>
          </a:xfrm>
          <a:prstGeom prst="leftRightArrow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Garamond"/>
            </a:endParaRPr>
          </a:p>
        </p:txBody>
      </p:sp>
      <p:sp>
        <p:nvSpPr>
          <p:cNvPr id="14" name="Left-Right Arrow 13"/>
          <p:cNvSpPr/>
          <p:nvPr/>
        </p:nvSpPr>
        <p:spPr>
          <a:xfrm>
            <a:off x="1701902" y="5823127"/>
            <a:ext cx="1536700" cy="228601"/>
          </a:xfrm>
          <a:prstGeom prst="left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Garamond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307124" y="5712303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292934"/>
                </a:solidFill>
                <a:latin typeface="Garamond"/>
              </a:rPr>
              <a:t>Outflow</a:t>
            </a:r>
            <a:endParaRPr lang="en-US" dirty="0">
              <a:solidFill>
                <a:srgbClr val="292934"/>
              </a:solidFill>
              <a:latin typeface="Garamond"/>
            </a:endParaRPr>
          </a:p>
        </p:txBody>
      </p:sp>
      <p:sp>
        <p:nvSpPr>
          <p:cNvPr id="15" name="Left-Right Arrow 14"/>
          <p:cNvSpPr/>
          <p:nvPr/>
        </p:nvSpPr>
        <p:spPr>
          <a:xfrm>
            <a:off x="1701902" y="6166027"/>
            <a:ext cx="1536700" cy="228601"/>
          </a:xfrm>
          <a:prstGeom prst="leftRightArrow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Garamond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307124" y="6067903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292934"/>
                </a:solidFill>
                <a:latin typeface="Garamond"/>
              </a:rPr>
              <a:t>B-field</a:t>
            </a:r>
            <a:endParaRPr lang="en-US" dirty="0">
              <a:solidFill>
                <a:srgbClr val="292934"/>
              </a:solidFill>
              <a:latin typeface="Garamond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2169685" y="1852250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292934"/>
                </a:solidFill>
                <a:latin typeface="Garamond"/>
              </a:rPr>
              <a:t>IRAS 16293</a:t>
            </a:r>
            <a:endParaRPr lang="en-US" b="1" dirty="0">
              <a:solidFill>
                <a:srgbClr val="292934"/>
              </a:solidFill>
              <a:latin typeface="Garamond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365915" y="1142632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292934"/>
                </a:solidFill>
                <a:latin typeface="Garamond"/>
              </a:rPr>
              <a:t>IRAS 4A</a:t>
            </a:r>
            <a:endParaRPr lang="en-US" b="1" dirty="0">
              <a:solidFill>
                <a:srgbClr val="292934"/>
              </a:solidFill>
              <a:latin typeface="Garamond"/>
            </a:endParaRPr>
          </a:p>
        </p:txBody>
      </p:sp>
      <p:sp>
        <p:nvSpPr>
          <p:cNvPr id="26" name="Title 1"/>
          <p:cNvSpPr txBox="1">
            <a:spLocks/>
          </p:cNvSpPr>
          <p:nvPr/>
        </p:nvSpPr>
        <p:spPr>
          <a:xfrm>
            <a:off x="442771" y="424941"/>
            <a:ext cx="8229600" cy="9906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rgbClr val="D2533C"/>
                </a:solidFill>
                <a:latin typeface="Garamond"/>
              </a:rPr>
              <a:t>Misalignment of B-fields and outflows</a:t>
            </a:r>
          </a:p>
        </p:txBody>
      </p:sp>
    </p:spTree>
    <p:extLst>
      <p:ext uri="{BB962C8B-B14F-4D97-AF65-F5344CB8AC3E}">
        <p14:creationId xmlns:p14="http://schemas.microsoft.com/office/powerpoint/2010/main" val="17665354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480" y="96812"/>
            <a:ext cx="8229600" cy="990600"/>
          </a:xfrm>
        </p:spPr>
        <p:txBody>
          <a:bodyPr/>
          <a:lstStyle/>
          <a:p>
            <a:r>
              <a:rPr lang="en-US" dirty="0" smtClean="0"/>
              <a:t>TADPOL collaboration</a:t>
            </a:r>
            <a:endParaRPr lang="en-US" dirty="0"/>
          </a:p>
        </p:txBody>
      </p:sp>
      <p:sp>
        <p:nvSpPr>
          <p:cNvPr id="5" name="Content Placeholder 6"/>
          <p:cNvSpPr txBox="1">
            <a:spLocks/>
          </p:cNvSpPr>
          <p:nvPr/>
        </p:nvSpPr>
        <p:spPr>
          <a:xfrm>
            <a:off x="2079351" y="862331"/>
            <a:ext cx="4956449" cy="5249796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93A299"/>
              </a:buClr>
            </a:pPr>
            <a:r>
              <a:rPr lang="en-US" b="1" dirty="0" smtClean="0">
                <a:solidFill>
                  <a:srgbClr val="292934"/>
                </a:solidFill>
                <a:latin typeface="Garamond"/>
              </a:rPr>
              <a:t>UC Berkeley</a:t>
            </a:r>
          </a:p>
          <a:p>
            <a:pPr marL="274320" lvl="1" indent="0">
              <a:buClr>
                <a:srgbClr val="93A299"/>
              </a:buClr>
              <a:buFont typeface="Arial" pitchFamily="34" charset="0"/>
              <a:buNone/>
            </a:pPr>
            <a:r>
              <a:rPr lang="en-US" dirty="0" smtClean="0">
                <a:solidFill>
                  <a:srgbClr val="FF6600"/>
                </a:solidFill>
                <a:latin typeface="Garamond"/>
              </a:rPr>
              <a:t>Chat Hull (PI), </a:t>
            </a:r>
            <a:r>
              <a:rPr lang="en-US" dirty="0" smtClean="0">
                <a:solidFill>
                  <a:srgbClr val="292934"/>
                </a:solidFill>
                <a:latin typeface="Garamond"/>
              </a:rPr>
              <a:t>Dick </a:t>
            </a:r>
            <a:r>
              <a:rPr lang="en-US" dirty="0" err="1" smtClean="0">
                <a:solidFill>
                  <a:srgbClr val="292934"/>
                </a:solidFill>
                <a:latin typeface="Garamond"/>
              </a:rPr>
              <a:t>Plambeck</a:t>
            </a:r>
            <a:r>
              <a:rPr lang="en-US" dirty="0" smtClean="0">
                <a:solidFill>
                  <a:srgbClr val="292934"/>
                </a:solidFill>
                <a:latin typeface="Garamond"/>
              </a:rPr>
              <a:t>, Mel Wright, Carl Heiles, Geoff Bower</a:t>
            </a:r>
          </a:p>
          <a:p>
            <a:pPr marL="274320" lvl="1" indent="0">
              <a:buClr>
                <a:srgbClr val="93A299"/>
              </a:buClr>
              <a:buFont typeface="Arial" pitchFamily="34" charset="0"/>
              <a:buNone/>
            </a:pPr>
            <a:endParaRPr lang="en-US" sz="1500" dirty="0" smtClean="0">
              <a:solidFill>
                <a:srgbClr val="292934"/>
              </a:solidFill>
              <a:latin typeface="Garamond"/>
            </a:endParaRPr>
          </a:p>
          <a:p>
            <a:pPr>
              <a:buClr>
                <a:srgbClr val="93A299"/>
              </a:buClr>
            </a:pPr>
            <a:r>
              <a:rPr lang="en-US" b="1" dirty="0" smtClean="0">
                <a:solidFill>
                  <a:srgbClr val="292934"/>
                </a:solidFill>
                <a:latin typeface="Garamond"/>
              </a:rPr>
              <a:t>University of Maryland</a:t>
            </a:r>
          </a:p>
          <a:p>
            <a:pPr marL="274320" lvl="1" indent="0">
              <a:buClr>
                <a:srgbClr val="93A299"/>
              </a:buClr>
              <a:buFont typeface="Arial" pitchFamily="34" charset="0"/>
              <a:buNone/>
            </a:pPr>
            <a:r>
              <a:rPr lang="en-US" dirty="0" smtClean="0">
                <a:solidFill>
                  <a:srgbClr val="292934"/>
                </a:solidFill>
                <a:latin typeface="Garamond"/>
              </a:rPr>
              <a:t>Marc Pound, Alberto </a:t>
            </a:r>
            <a:r>
              <a:rPr lang="en-US" dirty="0" err="1" smtClean="0">
                <a:solidFill>
                  <a:srgbClr val="292934"/>
                </a:solidFill>
                <a:latin typeface="Garamond"/>
              </a:rPr>
              <a:t>Bolatto</a:t>
            </a:r>
            <a:r>
              <a:rPr lang="en-US" dirty="0" smtClean="0">
                <a:solidFill>
                  <a:srgbClr val="292934"/>
                </a:solidFill>
                <a:latin typeface="Garamond"/>
              </a:rPr>
              <a:t>, Katherine Jameson, </a:t>
            </a:r>
          </a:p>
          <a:p>
            <a:pPr marL="274320" lvl="1" indent="0">
              <a:buClr>
                <a:srgbClr val="93A299"/>
              </a:buClr>
              <a:buFont typeface="Arial" pitchFamily="34" charset="0"/>
              <a:buNone/>
            </a:pPr>
            <a:r>
              <a:rPr lang="en-US" dirty="0" smtClean="0">
                <a:solidFill>
                  <a:srgbClr val="292934"/>
                </a:solidFill>
                <a:latin typeface="Garamond"/>
              </a:rPr>
              <a:t>Lee Mundy</a:t>
            </a:r>
          </a:p>
          <a:p>
            <a:pPr marL="274320" lvl="1" indent="0">
              <a:buClr>
                <a:srgbClr val="93A299"/>
              </a:buClr>
              <a:buFont typeface="Arial" pitchFamily="34" charset="0"/>
              <a:buNone/>
            </a:pPr>
            <a:endParaRPr lang="en-US" sz="1500" dirty="0" smtClean="0">
              <a:solidFill>
                <a:srgbClr val="292934"/>
              </a:solidFill>
              <a:latin typeface="Garamond"/>
            </a:endParaRPr>
          </a:p>
          <a:p>
            <a:pPr>
              <a:buClr>
                <a:srgbClr val="93A299"/>
              </a:buClr>
            </a:pPr>
            <a:r>
              <a:rPr lang="en-US" b="1" dirty="0" smtClean="0">
                <a:solidFill>
                  <a:srgbClr val="292934"/>
                </a:solidFill>
                <a:latin typeface="Garamond"/>
              </a:rPr>
              <a:t>Caltech</a:t>
            </a:r>
          </a:p>
          <a:p>
            <a:pPr marL="274320" lvl="1" indent="0">
              <a:buClr>
                <a:srgbClr val="93A299"/>
              </a:buClr>
              <a:buFont typeface="Arial" pitchFamily="34" charset="0"/>
              <a:buNone/>
            </a:pPr>
            <a:r>
              <a:rPr lang="en-US" dirty="0" err="1" smtClean="0">
                <a:solidFill>
                  <a:srgbClr val="292934"/>
                </a:solidFill>
                <a:latin typeface="Garamond"/>
              </a:rPr>
              <a:t>Thushara</a:t>
            </a:r>
            <a:r>
              <a:rPr lang="en-US" dirty="0" smtClean="0">
                <a:solidFill>
                  <a:srgbClr val="292934"/>
                </a:solidFill>
                <a:latin typeface="Garamond"/>
              </a:rPr>
              <a:t> </a:t>
            </a:r>
            <a:r>
              <a:rPr lang="en-US" dirty="0" err="1" smtClean="0">
                <a:solidFill>
                  <a:srgbClr val="292934"/>
                </a:solidFill>
                <a:latin typeface="Garamond"/>
              </a:rPr>
              <a:t>Pillai</a:t>
            </a:r>
            <a:r>
              <a:rPr lang="en-US" dirty="0" smtClean="0">
                <a:solidFill>
                  <a:srgbClr val="292934"/>
                </a:solidFill>
                <a:latin typeface="Garamond"/>
              </a:rPr>
              <a:t>, John Carpenter, James Lamb, </a:t>
            </a:r>
          </a:p>
          <a:p>
            <a:pPr marL="274320" lvl="1" indent="0">
              <a:buClr>
                <a:srgbClr val="93A299"/>
              </a:buClr>
              <a:buFont typeface="Arial" pitchFamily="34" charset="0"/>
              <a:buNone/>
            </a:pPr>
            <a:r>
              <a:rPr lang="en-US" dirty="0" err="1" smtClean="0">
                <a:solidFill>
                  <a:srgbClr val="292934"/>
                </a:solidFill>
                <a:latin typeface="Garamond"/>
              </a:rPr>
              <a:t>Nikolaus</a:t>
            </a:r>
            <a:r>
              <a:rPr lang="en-US" dirty="0" smtClean="0">
                <a:solidFill>
                  <a:srgbClr val="292934"/>
                </a:solidFill>
                <a:latin typeface="Garamond"/>
              </a:rPr>
              <a:t> </a:t>
            </a:r>
            <a:r>
              <a:rPr lang="en-US" dirty="0" err="1" smtClean="0">
                <a:solidFill>
                  <a:srgbClr val="292934"/>
                </a:solidFill>
                <a:latin typeface="Garamond"/>
              </a:rPr>
              <a:t>Volgenau</a:t>
            </a:r>
            <a:endParaRPr lang="en-US" dirty="0" smtClean="0">
              <a:solidFill>
                <a:srgbClr val="292934"/>
              </a:solidFill>
              <a:latin typeface="Garamond"/>
            </a:endParaRPr>
          </a:p>
          <a:p>
            <a:pPr marL="274320" lvl="1" indent="0">
              <a:buClr>
                <a:srgbClr val="93A299"/>
              </a:buClr>
              <a:buFont typeface="Arial" pitchFamily="34" charset="0"/>
              <a:buNone/>
            </a:pPr>
            <a:endParaRPr lang="en-US" sz="1500" dirty="0" smtClean="0">
              <a:solidFill>
                <a:srgbClr val="292934"/>
              </a:solidFill>
              <a:latin typeface="Garamond"/>
            </a:endParaRPr>
          </a:p>
          <a:p>
            <a:pPr>
              <a:buClr>
                <a:srgbClr val="93A299"/>
              </a:buClr>
            </a:pPr>
            <a:r>
              <a:rPr lang="en-US" b="1" dirty="0" smtClean="0">
                <a:solidFill>
                  <a:srgbClr val="292934"/>
                </a:solidFill>
                <a:latin typeface="Garamond"/>
              </a:rPr>
              <a:t>University of Illinois, Urbana-Champagne</a:t>
            </a:r>
          </a:p>
          <a:p>
            <a:pPr marL="274320" lvl="1" indent="0">
              <a:buClr>
                <a:srgbClr val="93A299"/>
              </a:buClr>
              <a:buFont typeface="Arial" pitchFamily="34" charset="0"/>
              <a:buNone/>
            </a:pPr>
            <a:r>
              <a:rPr lang="en-US" dirty="0" smtClean="0">
                <a:solidFill>
                  <a:srgbClr val="292934"/>
                </a:solidFill>
                <a:latin typeface="Garamond"/>
              </a:rPr>
              <a:t>Ian Stephens, Leslie Looney, </a:t>
            </a:r>
            <a:r>
              <a:rPr lang="en-US" dirty="0" err="1" smtClean="0">
                <a:solidFill>
                  <a:srgbClr val="292934"/>
                </a:solidFill>
                <a:latin typeface="Garamond"/>
              </a:rPr>
              <a:t>Woojin</a:t>
            </a:r>
            <a:r>
              <a:rPr lang="en-US" dirty="0" smtClean="0">
                <a:solidFill>
                  <a:srgbClr val="292934"/>
                </a:solidFill>
                <a:latin typeface="Garamond"/>
              </a:rPr>
              <a:t> Kwon, </a:t>
            </a:r>
          </a:p>
          <a:p>
            <a:pPr marL="274320" lvl="1" indent="0">
              <a:buClr>
                <a:srgbClr val="93A299"/>
              </a:buClr>
              <a:buFont typeface="Arial" pitchFamily="34" charset="0"/>
              <a:buNone/>
            </a:pPr>
            <a:r>
              <a:rPr lang="en-US" dirty="0" smtClean="0">
                <a:solidFill>
                  <a:srgbClr val="292934"/>
                </a:solidFill>
                <a:latin typeface="Garamond"/>
              </a:rPr>
              <a:t>Dick </a:t>
            </a:r>
            <a:r>
              <a:rPr lang="en-US" dirty="0" err="1" smtClean="0">
                <a:solidFill>
                  <a:srgbClr val="292934"/>
                </a:solidFill>
                <a:latin typeface="Garamond"/>
              </a:rPr>
              <a:t>Crutcher</a:t>
            </a:r>
            <a:r>
              <a:rPr lang="en-US" dirty="0" smtClean="0">
                <a:solidFill>
                  <a:srgbClr val="292934"/>
                </a:solidFill>
                <a:latin typeface="Garamond"/>
              </a:rPr>
              <a:t>, Nick </a:t>
            </a:r>
            <a:r>
              <a:rPr lang="en-US" dirty="0" err="1" smtClean="0">
                <a:solidFill>
                  <a:srgbClr val="292934"/>
                </a:solidFill>
                <a:latin typeface="Garamond"/>
              </a:rPr>
              <a:t>Hakobian</a:t>
            </a:r>
            <a:endParaRPr lang="en-US" dirty="0" smtClean="0">
              <a:solidFill>
                <a:srgbClr val="292934"/>
              </a:solidFill>
              <a:latin typeface="Garamond"/>
            </a:endParaRPr>
          </a:p>
          <a:p>
            <a:pPr marL="274320" lvl="1" indent="0">
              <a:buClr>
                <a:srgbClr val="93A299"/>
              </a:buClr>
              <a:buFont typeface="Arial" pitchFamily="34" charset="0"/>
              <a:buNone/>
            </a:pPr>
            <a:endParaRPr lang="en-US" sz="1500" dirty="0" smtClean="0">
              <a:solidFill>
                <a:srgbClr val="292934"/>
              </a:solidFill>
              <a:latin typeface="Garamond"/>
            </a:endParaRPr>
          </a:p>
          <a:p>
            <a:pPr>
              <a:buClr>
                <a:srgbClr val="93A299"/>
              </a:buClr>
            </a:pPr>
            <a:r>
              <a:rPr lang="en-US" b="1" dirty="0" smtClean="0">
                <a:solidFill>
                  <a:srgbClr val="292934"/>
                </a:solidFill>
                <a:latin typeface="Garamond"/>
              </a:rPr>
              <a:t>Other</a:t>
            </a:r>
          </a:p>
          <a:p>
            <a:pPr marL="274320" lvl="1" indent="0">
              <a:buClr>
                <a:srgbClr val="93A299"/>
              </a:buClr>
              <a:buFont typeface="Arial" pitchFamily="34" charset="0"/>
              <a:buNone/>
            </a:pPr>
            <a:r>
              <a:rPr lang="en-US" dirty="0">
                <a:solidFill>
                  <a:srgbClr val="292934"/>
                </a:solidFill>
                <a:latin typeface="Garamond"/>
              </a:rPr>
              <a:t>Dan </a:t>
            </a:r>
            <a:r>
              <a:rPr lang="en-US" dirty="0" err="1">
                <a:solidFill>
                  <a:srgbClr val="292934"/>
                </a:solidFill>
                <a:latin typeface="Garamond"/>
              </a:rPr>
              <a:t>Marrone</a:t>
            </a:r>
            <a:r>
              <a:rPr lang="en-US" dirty="0">
                <a:solidFill>
                  <a:srgbClr val="292934"/>
                </a:solidFill>
                <a:latin typeface="Garamond"/>
              </a:rPr>
              <a:t> (Arizona), Meredith Hughes (Wesleyan)</a:t>
            </a:r>
            <a:r>
              <a:rPr lang="en-US" dirty="0" smtClean="0">
                <a:solidFill>
                  <a:srgbClr val="292934"/>
                </a:solidFill>
                <a:latin typeface="Garamond"/>
              </a:rPr>
              <a:t>, </a:t>
            </a:r>
            <a:r>
              <a:rPr lang="en-US" dirty="0">
                <a:solidFill>
                  <a:srgbClr val="292934"/>
                </a:solidFill>
                <a:latin typeface="Garamond"/>
              </a:rPr>
              <a:t>John </a:t>
            </a:r>
            <a:r>
              <a:rPr lang="en-US" dirty="0" err="1">
                <a:solidFill>
                  <a:srgbClr val="292934"/>
                </a:solidFill>
                <a:latin typeface="Garamond"/>
              </a:rPr>
              <a:t>Vaillancourt</a:t>
            </a:r>
            <a:r>
              <a:rPr lang="en-US" dirty="0">
                <a:solidFill>
                  <a:srgbClr val="292934"/>
                </a:solidFill>
                <a:latin typeface="Garamond"/>
              </a:rPr>
              <a:t> &amp; </a:t>
            </a:r>
            <a:r>
              <a:rPr lang="en-US" dirty="0" err="1">
                <a:solidFill>
                  <a:srgbClr val="292934"/>
                </a:solidFill>
                <a:latin typeface="Garamond"/>
              </a:rPr>
              <a:t>Göran</a:t>
            </a:r>
            <a:r>
              <a:rPr lang="en-US" dirty="0">
                <a:solidFill>
                  <a:srgbClr val="292934"/>
                </a:solidFill>
                <a:latin typeface="Garamond"/>
              </a:rPr>
              <a:t> </a:t>
            </a:r>
            <a:r>
              <a:rPr lang="en-US" dirty="0" err="1" smtClean="0">
                <a:solidFill>
                  <a:srgbClr val="292934"/>
                </a:solidFill>
                <a:latin typeface="Garamond"/>
              </a:rPr>
              <a:t>Sandell</a:t>
            </a:r>
            <a:r>
              <a:rPr lang="en-US" dirty="0" smtClean="0">
                <a:solidFill>
                  <a:srgbClr val="292934"/>
                </a:solidFill>
                <a:latin typeface="Garamond"/>
              </a:rPr>
              <a:t> (</a:t>
            </a:r>
            <a:r>
              <a:rPr lang="en-US" dirty="0">
                <a:solidFill>
                  <a:srgbClr val="292934"/>
                </a:solidFill>
                <a:latin typeface="Garamond"/>
              </a:rPr>
              <a:t>USRA-SOFIA), John Tobin (NRAO</a:t>
            </a:r>
            <a:r>
              <a:rPr lang="en-US" dirty="0" smtClean="0">
                <a:solidFill>
                  <a:srgbClr val="292934"/>
                </a:solidFill>
                <a:latin typeface="Garamond"/>
              </a:rPr>
              <a:t>), Jason Fiege (Manitoba), </a:t>
            </a:r>
          </a:p>
          <a:p>
            <a:pPr marL="274320" lvl="1" indent="0">
              <a:buClr>
                <a:srgbClr val="93A299"/>
              </a:buClr>
              <a:buFont typeface="Arial" pitchFamily="34" charset="0"/>
              <a:buNone/>
            </a:pPr>
            <a:r>
              <a:rPr lang="en-US" dirty="0" smtClean="0">
                <a:solidFill>
                  <a:srgbClr val="292934"/>
                </a:solidFill>
                <a:latin typeface="Garamond"/>
              </a:rPr>
              <a:t>Erica Franzmann (Manitoba), Martin Houde (UWO, Caltech), Brenda Matthews (NRC-CNRC)</a:t>
            </a:r>
          </a:p>
          <a:p>
            <a:pPr>
              <a:buClr>
                <a:srgbClr val="93A299"/>
              </a:buClr>
            </a:pPr>
            <a:endParaRPr lang="en-US" dirty="0">
              <a:solidFill>
                <a:srgbClr val="292934"/>
              </a:solidFill>
              <a:latin typeface="Garamond"/>
            </a:endParaRPr>
          </a:p>
        </p:txBody>
      </p:sp>
      <p:pic>
        <p:nvPicPr>
          <p:cNvPr id="6" name="Picture 3" descr="carmalogoSmal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0" y="6201463"/>
            <a:ext cx="661257" cy="6568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 descr="Arizona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7693" y="6183303"/>
            <a:ext cx="730467" cy="674952"/>
          </a:xfrm>
          <a:prstGeom prst="rect">
            <a:avLst/>
          </a:prstGeom>
        </p:spPr>
      </p:pic>
      <p:pic>
        <p:nvPicPr>
          <p:cNvPr id="8" name="Picture 7" descr="USRA.jpe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4685" y="6225121"/>
            <a:ext cx="814149" cy="602471"/>
          </a:xfrm>
          <a:prstGeom prst="rect">
            <a:avLst/>
          </a:prstGeom>
        </p:spPr>
      </p:pic>
      <p:pic>
        <p:nvPicPr>
          <p:cNvPr id="10" name="Picture 9" descr="NRC.jpe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7809" y="6258650"/>
            <a:ext cx="953220" cy="580388"/>
          </a:xfrm>
          <a:prstGeom prst="rect">
            <a:avLst/>
          </a:prstGeom>
        </p:spPr>
      </p:pic>
      <p:pic>
        <p:nvPicPr>
          <p:cNvPr id="11" name="Picture 10" descr="Berkeley.gi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420" y="6191302"/>
            <a:ext cx="656814" cy="656814"/>
          </a:xfrm>
          <a:prstGeom prst="rect">
            <a:avLst/>
          </a:prstGeom>
        </p:spPr>
      </p:pic>
      <p:pic>
        <p:nvPicPr>
          <p:cNvPr id="12" name="Picture 11" descr="NASA.gi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8779" y="6206532"/>
            <a:ext cx="746698" cy="639287"/>
          </a:xfrm>
          <a:prstGeom prst="rect">
            <a:avLst/>
          </a:prstGeom>
        </p:spPr>
      </p:pic>
      <p:pic>
        <p:nvPicPr>
          <p:cNvPr id="14" name="Picture 13" descr="Caltech.gi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777" y="6170416"/>
            <a:ext cx="674951" cy="674951"/>
          </a:xfrm>
          <a:prstGeom prst="rect">
            <a:avLst/>
          </a:prstGeom>
        </p:spPr>
      </p:pic>
      <p:pic>
        <p:nvPicPr>
          <p:cNvPr id="15" name="Picture 14" descr="Illinois.png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6204" y="6170983"/>
            <a:ext cx="507119" cy="656814"/>
          </a:xfrm>
          <a:prstGeom prst="rect">
            <a:avLst/>
          </a:prstGeom>
        </p:spPr>
      </p:pic>
      <p:pic>
        <p:nvPicPr>
          <p:cNvPr id="16" name="Picture 15" descr="Manitoba.jpeg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10" r="28087" b="38984"/>
          <a:stretch/>
        </p:blipFill>
        <p:spPr>
          <a:xfrm>
            <a:off x="7610910" y="6209581"/>
            <a:ext cx="592964" cy="711245"/>
          </a:xfrm>
          <a:prstGeom prst="rect">
            <a:avLst/>
          </a:prstGeom>
        </p:spPr>
      </p:pic>
      <p:pic>
        <p:nvPicPr>
          <p:cNvPr id="17" name="Picture 16" descr="UWO.png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157"/>
          <a:stretch/>
        </p:blipFill>
        <p:spPr>
          <a:xfrm>
            <a:off x="6915438" y="6201183"/>
            <a:ext cx="770187" cy="656750"/>
          </a:xfrm>
          <a:prstGeom prst="rect">
            <a:avLst/>
          </a:prstGeom>
        </p:spPr>
      </p:pic>
      <p:pic>
        <p:nvPicPr>
          <p:cNvPr id="3" name="Picture 2" descr="wes_seal.jp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817" y="6204351"/>
            <a:ext cx="569226" cy="634687"/>
          </a:xfrm>
          <a:prstGeom prst="rect">
            <a:avLst/>
          </a:prstGeom>
        </p:spPr>
      </p:pic>
      <p:pic>
        <p:nvPicPr>
          <p:cNvPr id="4" name="Picture 3" descr="NRAO_logo.pn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8719" y="6186212"/>
            <a:ext cx="491222" cy="640080"/>
          </a:xfrm>
          <a:prstGeom prst="rect">
            <a:avLst/>
          </a:prstGeom>
        </p:spPr>
      </p:pic>
      <p:pic>
        <p:nvPicPr>
          <p:cNvPr id="13" name="Picture 12" descr="umd-ball.jpg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440" y="6148192"/>
            <a:ext cx="698420" cy="698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069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44500"/>
            <a:ext cx="8229600" cy="990600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TADPOL survey</a:t>
            </a:r>
            <a:endParaRPr lang="en-US" sz="27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7801" y="1507177"/>
            <a:ext cx="8771466" cy="520700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2600" b="1" dirty="0" smtClean="0"/>
              <a:t>35 sources</a:t>
            </a:r>
            <a:endParaRPr lang="en-US" sz="2600" dirty="0" smtClean="0"/>
          </a:p>
          <a:p>
            <a:pPr marL="274320" lvl="1" indent="0" algn="ctr">
              <a:buNone/>
            </a:pPr>
            <a:r>
              <a:rPr lang="en-US" sz="2600" dirty="0" smtClean="0"/>
              <a:t>Triples number of </a:t>
            </a:r>
            <a:r>
              <a:rPr lang="en-US" sz="2600" dirty="0" err="1" smtClean="0"/>
              <a:t>interferometric</a:t>
            </a:r>
            <a:r>
              <a:rPr lang="en-US" sz="2600" dirty="0" smtClean="0"/>
              <a:t> polarization maps</a:t>
            </a:r>
          </a:p>
          <a:p>
            <a:pPr marL="274320" lvl="1" indent="0" algn="ctr">
              <a:buNone/>
            </a:pPr>
            <a:endParaRPr lang="en-US" sz="2600" i="1" dirty="0" smtClean="0"/>
          </a:p>
          <a:p>
            <a:pPr marL="0" indent="0" algn="ctr">
              <a:buNone/>
            </a:pPr>
            <a:r>
              <a:rPr lang="en-US" sz="2600" b="1" dirty="0" smtClean="0"/>
              <a:t>~300 observing hours</a:t>
            </a:r>
            <a:endParaRPr lang="en-US" sz="2600" dirty="0"/>
          </a:p>
          <a:p>
            <a:pPr marL="0" indent="0" algn="ctr">
              <a:buNone/>
            </a:pPr>
            <a:r>
              <a:rPr lang="en-US" sz="2600" dirty="0" smtClean="0"/>
              <a:t>CARMA C, D, &amp; E arrays</a:t>
            </a:r>
          </a:p>
          <a:p>
            <a:pPr marL="0" indent="0" algn="ctr">
              <a:buNone/>
            </a:pPr>
            <a:endParaRPr lang="en-US" sz="2600" b="1" dirty="0" smtClean="0"/>
          </a:p>
          <a:p>
            <a:pPr marL="0" indent="0" algn="ctr">
              <a:buNone/>
            </a:pPr>
            <a:r>
              <a:rPr lang="en-US" sz="2600" b="1" dirty="0" smtClean="0"/>
              <a:t>1 </a:t>
            </a:r>
            <a:r>
              <a:rPr lang="en-US" sz="2600" b="1" dirty="0"/>
              <a:t>– </a:t>
            </a:r>
            <a:r>
              <a:rPr lang="en-US" sz="2600" b="1" dirty="0" smtClean="0"/>
              <a:t>4</a:t>
            </a:r>
            <a:r>
              <a:rPr lang="en-US" sz="2600" b="1" i="1" dirty="0" smtClean="0"/>
              <a:t>" </a:t>
            </a:r>
            <a:r>
              <a:rPr lang="en-US" sz="2600" b="1" dirty="0" smtClean="0"/>
              <a:t>resolution</a:t>
            </a:r>
            <a:endParaRPr lang="en-US" sz="2600" i="1" dirty="0"/>
          </a:p>
          <a:p>
            <a:pPr marL="0" indent="0" algn="ctr">
              <a:buNone/>
            </a:pPr>
            <a:r>
              <a:rPr lang="en-US" sz="2600" dirty="0" smtClean="0"/>
              <a:t>10⨉ higher resolution than CSO</a:t>
            </a:r>
            <a:r>
              <a:rPr lang="en-US" sz="2600" dirty="0"/>
              <a:t> </a:t>
            </a:r>
            <a:r>
              <a:rPr lang="en-US" sz="2600" dirty="0" smtClean="0"/>
              <a:t>&amp; JCMT</a:t>
            </a:r>
          </a:p>
          <a:p>
            <a:pPr marL="0" indent="0" algn="ctr">
              <a:buNone/>
            </a:pPr>
            <a:r>
              <a:rPr lang="en-US" sz="2600" dirty="0" smtClean="0"/>
              <a:t>Probes intermediate region between ~0.1 pc (single-dish) </a:t>
            </a:r>
          </a:p>
          <a:p>
            <a:pPr marL="0" indent="0" algn="ctr">
              <a:buNone/>
            </a:pPr>
            <a:r>
              <a:rPr lang="en-US" sz="2600" dirty="0" smtClean="0"/>
              <a:t>and ~100 AU (ALMA)</a:t>
            </a:r>
          </a:p>
        </p:txBody>
      </p:sp>
    </p:spTree>
    <p:extLst>
      <p:ext uri="{BB962C8B-B14F-4D97-AF65-F5344CB8AC3E}">
        <p14:creationId xmlns:p14="http://schemas.microsoft.com/office/powerpoint/2010/main" val="22566637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7910" y="194744"/>
            <a:ext cx="8229600" cy="990600"/>
          </a:xfrm>
        </p:spPr>
        <p:txBody>
          <a:bodyPr/>
          <a:lstStyle/>
          <a:p>
            <a:r>
              <a:rPr lang="en-US" dirty="0" smtClean="0"/>
              <a:t>TADPOL results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927565" y="-460438"/>
            <a:ext cx="5758388" cy="814884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635571" y="644065"/>
            <a:ext cx="2006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rgbClr val="000000"/>
                </a:solidFill>
                <a:latin typeface="Garamond"/>
                <a:cs typeface="Garamond"/>
              </a:rPr>
              <a:t>L1157</a:t>
            </a:r>
            <a:endParaRPr lang="en-US" sz="2400" b="1" dirty="0">
              <a:solidFill>
                <a:srgbClr val="000000"/>
              </a:solidFill>
              <a:latin typeface="Garamond"/>
              <a:cs typeface="Garamond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463302" y="6286102"/>
            <a:ext cx="3754279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1600" dirty="0" smtClean="0">
                <a:solidFill>
                  <a:srgbClr val="292934"/>
                </a:solidFill>
              </a:rPr>
              <a:t>See also: Stephens, Looney, Kwon, </a:t>
            </a:r>
            <a:r>
              <a:rPr lang="en-US" sz="1600" b="1" dirty="0" smtClean="0">
                <a:solidFill>
                  <a:srgbClr val="292934"/>
                </a:solidFill>
              </a:rPr>
              <a:t>Hull</a:t>
            </a:r>
            <a:r>
              <a:rPr lang="en-US" sz="1600" dirty="0" smtClean="0">
                <a:solidFill>
                  <a:srgbClr val="292934"/>
                </a:solidFill>
              </a:rPr>
              <a:t> </a:t>
            </a:r>
            <a:r>
              <a:rPr lang="en-US" sz="1600" i="1" dirty="0" smtClean="0">
                <a:solidFill>
                  <a:srgbClr val="292934"/>
                </a:solidFill>
              </a:rPr>
              <a:t>et al. </a:t>
            </a:r>
            <a:r>
              <a:rPr lang="en-US" sz="1600" dirty="0" smtClean="0">
                <a:solidFill>
                  <a:srgbClr val="292934"/>
                </a:solidFill>
              </a:rPr>
              <a:t>2013, </a:t>
            </a:r>
            <a:r>
              <a:rPr lang="en-US" sz="1600" dirty="0" err="1" smtClean="0">
                <a:solidFill>
                  <a:srgbClr val="292934"/>
                </a:solidFill>
              </a:rPr>
              <a:t>ApJL</a:t>
            </a:r>
            <a:r>
              <a:rPr lang="en-US" sz="1600" dirty="0" smtClean="0">
                <a:solidFill>
                  <a:srgbClr val="292934"/>
                </a:solidFill>
              </a:rPr>
              <a:t>, 769, L15</a:t>
            </a:r>
            <a:endParaRPr lang="en-US" sz="1600" dirty="0">
              <a:solidFill>
                <a:srgbClr val="292934"/>
              </a:solidFill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40817105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res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842208"/>
            <a:ext cx="9144000" cy="9144000"/>
          </a:xfrm>
          <a:prstGeom prst="rect">
            <a:avLst/>
          </a:prstGeom>
          <a:scene3d>
            <a:camera prst="orthographicFront">
              <a:rot lat="0" lon="0" rev="16200000"/>
            </a:camera>
            <a:lightRig rig="threePt" dir="t"/>
          </a:scene3d>
        </p:spPr>
      </p:pic>
      <p:sp>
        <p:nvSpPr>
          <p:cNvPr id="3" name="TextBox 2"/>
          <p:cNvSpPr txBox="1"/>
          <p:nvPr/>
        </p:nvSpPr>
        <p:spPr>
          <a:xfrm>
            <a:off x="-45764" y="6333203"/>
            <a:ext cx="2772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bg1"/>
                </a:solidFill>
                <a:latin typeface="Garamond"/>
                <a:cs typeface="Garamond"/>
              </a:rPr>
              <a:t>Credit: Bill Saxton</a:t>
            </a:r>
            <a:r>
              <a:rPr lang="en-US" sz="1200" dirty="0">
                <a:solidFill>
                  <a:schemeClr val="bg1"/>
                </a:solidFill>
                <a:latin typeface="Garamond"/>
                <a:cs typeface="Garamond"/>
              </a:rPr>
              <a:t>,</a:t>
            </a:r>
            <a:r>
              <a:rPr lang="en-US" sz="1200" dirty="0" smtClean="0">
                <a:solidFill>
                  <a:schemeClr val="bg1"/>
                </a:solidFill>
                <a:latin typeface="Garamond"/>
                <a:cs typeface="Garamond"/>
              </a:rPr>
              <a:t> Harvard-Smithsonian Center for Astrophysics</a:t>
            </a:r>
            <a:endParaRPr lang="en-US" sz="1200" dirty="0">
              <a:solidFill>
                <a:schemeClr val="bg1"/>
              </a:solidFill>
              <a:latin typeface="Garamond"/>
              <a:cs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31830347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4719059" y="783165"/>
            <a:ext cx="6577560" cy="6128307"/>
            <a:chOff x="407439" y="1070367"/>
            <a:chExt cx="6577560" cy="6128307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3639"/>
            <a:stretch/>
          </p:blipFill>
          <p:spPr>
            <a:xfrm rot="5400000">
              <a:off x="652756" y="866431"/>
              <a:ext cx="6086926" cy="6577560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1264435" y="1070367"/>
              <a:ext cx="28575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/>
              <a:r>
                <a:rPr lang="en-US" sz="2400" b="1" dirty="0" smtClean="0">
                  <a:solidFill>
                    <a:srgbClr val="000000"/>
                  </a:solidFill>
                  <a:latin typeface="Garamond"/>
                  <a:cs typeface="Garamond"/>
                </a:rPr>
                <a:t>NGC 1333-IRAS 4B</a:t>
              </a:r>
              <a:endParaRPr lang="en-US" sz="2400" b="1" dirty="0">
                <a:solidFill>
                  <a:srgbClr val="000000"/>
                </a:solidFill>
                <a:latin typeface="Garamond"/>
                <a:cs typeface="Garamond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-987000" y="1270008"/>
            <a:ext cx="7143233" cy="5195934"/>
            <a:chOff x="-973632" y="1375838"/>
            <a:chExt cx="7143233" cy="5195934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74099" y="476269"/>
              <a:ext cx="5047772" cy="7143233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1132416" y="1375838"/>
              <a:ext cx="274108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/>
              <a:r>
                <a:rPr lang="en-US" sz="2400" b="1" dirty="0" smtClean="0">
                  <a:solidFill>
                    <a:srgbClr val="000000"/>
                  </a:solidFill>
                  <a:latin typeface="Garamond"/>
                  <a:cs typeface="Garamond"/>
                </a:rPr>
                <a:t>NGC 1333-IRAS 4A</a:t>
              </a:r>
              <a:endParaRPr lang="en-US" sz="2400" b="1" dirty="0">
                <a:solidFill>
                  <a:srgbClr val="000000"/>
                </a:solidFill>
                <a:latin typeface="Garamond"/>
                <a:cs typeface="Garamond"/>
              </a:endParaRPr>
            </a:p>
          </p:txBody>
        </p:sp>
      </p:grpSp>
      <p:sp>
        <p:nvSpPr>
          <p:cNvPr id="9" name="Title 1"/>
          <p:cNvSpPr txBox="1">
            <a:spLocks/>
          </p:cNvSpPr>
          <p:nvPr/>
        </p:nvSpPr>
        <p:spPr>
          <a:xfrm>
            <a:off x="317910" y="194744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D2533C"/>
                </a:solidFill>
                <a:latin typeface="Garamond"/>
              </a:rPr>
              <a:t>TADPOL results</a:t>
            </a:r>
            <a:endParaRPr lang="en-US" dirty="0">
              <a:solidFill>
                <a:srgbClr val="D2533C"/>
              </a:solidFill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7132770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/>
        </p:nvSpPr>
        <p:spPr>
          <a:xfrm>
            <a:off x="317910" y="194744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>
                <a:solidFill>
                  <a:srgbClr val="D2533C"/>
                </a:solidFill>
                <a:latin typeface="Garamond"/>
              </a:rPr>
              <a:t>TADPOL results</a:t>
            </a:r>
            <a:endParaRPr lang="en-US" dirty="0">
              <a:solidFill>
                <a:srgbClr val="D2533C"/>
              </a:solidFill>
              <a:latin typeface="Garamond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-949164" y="1189800"/>
            <a:ext cx="6686816" cy="5477798"/>
            <a:chOff x="-668222" y="1375838"/>
            <a:chExt cx="6398537" cy="5155133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99686" y="900341"/>
              <a:ext cx="4862722" cy="6398537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1132416" y="1375838"/>
              <a:ext cx="2741083" cy="4344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/>
              <a:r>
                <a:rPr lang="en-US" sz="2400" b="1" dirty="0" smtClean="0">
                  <a:solidFill>
                    <a:srgbClr val="000000"/>
                  </a:solidFill>
                  <a:latin typeface="Garamond"/>
                  <a:cs typeface="Garamond"/>
                </a:rPr>
                <a:t>L1527</a:t>
              </a:r>
              <a:endParaRPr lang="en-US" sz="2400" b="1" dirty="0">
                <a:solidFill>
                  <a:srgbClr val="000000"/>
                </a:solidFill>
                <a:latin typeface="Garamond"/>
                <a:cs typeface="Garamond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678902" y="1149696"/>
            <a:ext cx="6005809" cy="5409821"/>
            <a:chOff x="4972039" y="1263895"/>
            <a:chExt cx="5741882" cy="5353117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8819"/>
            <a:stretch/>
          </p:blipFill>
          <p:spPr>
            <a:xfrm rot="5400000">
              <a:off x="5325154" y="1228246"/>
              <a:ext cx="5035651" cy="5741882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5702298" y="1263895"/>
              <a:ext cx="282574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/>
              <a:r>
                <a:rPr lang="en-US" sz="2400" b="1" dirty="0" smtClean="0">
                  <a:solidFill>
                    <a:srgbClr val="000000"/>
                  </a:solidFill>
                  <a:latin typeface="Garamond"/>
                  <a:cs typeface="Garamond"/>
                </a:rPr>
                <a:t>NGC 1333-IRAS 2A</a:t>
              </a:r>
              <a:endParaRPr lang="en-US" sz="2400" b="1" dirty="0">
                <a:solidFill>
                  <a:srgbClr val="000000"/>
                </a:solidFill>
                <a:latin typeface="Garamond"/>
                <a:cs typeface="Garamon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550455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Scales of star formation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8778" y="1552100"/>
            <a:ext cx="3721874" cy="4555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0" b="1" dirty="0" smtClean="0">
                <a:solidFill>
                  <a:schemeClr val="bg1">
                    <a:lumMod val="65000"/>
                  </a:schemeClr>
                </a:solidFill>
              </a:rPr>
              <a:t>&gt;</a:t>
            </a:r>
            <a:r>
              <a:rPr lang="en-US" sz="9000" b="1" dirty="0" smtClean="0"/>
              <a:t> 1 pc</a:t>
            </a:r>
          </a:p>
          <a:p>
            <a:pPr algn="r"/>
            <a:endParaRPr lang="en-US" b="1" dirty="0"/>
          </a:p>
          <a:p>
            <a:pPr algn="r"/>
            <a:r>
              <a:rPr lang="en-US" sz="6500" b="1" dirty="0" smtClean="0"/>
              <a:t>0.1 pc</a:t>
            </a:r>
          </a:p>
          <a:p>
            <a:pPr algn="r"/>
            <a:endParaRPr lang="en-US" b="1" dirty="0"/>
          </a:p>
          <a:p>
            <a:pPr algn="r"/>
            <a:r>
              <a:rPr lang="en-US" sz="4500" b="1" dirty="0" smtClean="0"/>
              <a:t>1000 AU</a:t>
            </a:r>
          </a:p>
          <a:p>
            <a:pPr algn="r"/>
            <a:endParaRPr lang="en-US" b="1" dirty="0"/>
          </a:p>
          <a:p>
            <a:pPr algn="r"/>
            <a:r>
              <a:rPr lang="en-US" sz="3600" b="1" dirty="0" smtClean="0">
                <a:solidFill>
                  <a:schemeClr val="bg1">
                    <a:lumMod val="65000"/>
                  </a:schemeClr>
                </a:solidFill>
              </a:rPr>
              <a:t>&lt; </a:t>
            </a:r>
            <a:r>
              <a:rPr lang="en-US" sz="3500" b="1" dirty="0" smtClean="0"/>
              <a:t>100 AU</a:t>
            </a:r>
            <a:endParaRPr lang="en-US" sz="35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4928035" y="1552100"/>
            <a:ext cx="4399363" cy="45397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0" b="1" dirty="0" smtClean="0"/>
              <a:t>cloud</a:t>
            </a:r>
          </a:p>
          <a:p>
            <a:endParaRPr lang="en-US" b="1" dirty="0"/>
          </a:p>
          <a:p>
            <a:r>
              <a:rPr lang="en-US" sz="6500" b="1" dirty="0" smtClean="0"/>
              <a:t>core</a:t>
            </a:r>
          </a:p>
          <a:p>
            <a:endParaRPr lang="en-US" b="1" dirty="0"/>
          </a:p>
          <a:p>
            <a:r>
              <a:rPr lang="en-US" sz="4500" b="1" dirty="0" smtClean="0"/>
              <a:t>envelope</a:t>
            </a:r>
          </a:p>
          <a:p>
            <a:endParaRPr lang="en-US" b="1" dirty="0"/>
          </a:p>
          <a:p>
            <a:r>
              <a:rPr lang="en-US" sz="3500" b="1" dirty="0" smtClean="0"/>
              <a:t>disk</a:t>
            </a:r>
            <a:endParaRPr lang="en-US" sz="3500" b="1" dirty="0"/>
          </a:p>
        </p:txBody>
      </p:sp>
    </p:spTree>
    <p:extLst>
      <p:ext uri="{BB962C8B-B14F-4D97-AF65-F5344CB8AC3E}">
        <p14:creationId xmlns:p14="http://schemas.microsoft.com/office/powerpoint/2010/main" val="17855840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7910" y="194744"/>
            <a:ext cx="8229600" cy="990600"/>
          </a:xfrm>
        </p:spPr>
        <p:txBody>
          <a:bodyPr/>
          <a:lstStyle/>
          <a:p>
            <a:r>
              <a:rPr lang="en-US" dirty="0" smtClean="0"/>
              <a:t>TADPOL results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268993" y="561474"/>
            <a:ext cx="9035428" cy="6363367"/>
            <a:chOff x="3598712" y="1609160"/>
            <a:chExt cx="6848286" cy="4849482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4640281" y="651925"/>
              <a:ext cx="4765148" cy="6848286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5985066" y="1609160"/>
              <a:ext cx="20066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/>
              <a:r>
                <a:rPr lang="en-US" sz="2400" b="1" dirty="0" err="1">
                  <a:solidFill>
                    <a:srgbClr val="000000"/>
                  </a:solidFill>
                  <a:latin typeface="Garamond"/>
                  <a:cs typeface="Garamond"/>
                </a:rPr>
                <a:t>Ser-emb</a:t>
              </a:r>
              <a:r>
                <a:rPr lang="en-US" sz="2400" b="1" dirty="0">
                  <a:solidFill>
                    <a:srgbClr val="000000"/>
                  </a:solidFill>
                  <a:latin typeface="Garamond"/>
                  <a:cs typeface="Garamond"/>
                </a:rPr>
                <a:t> </a:t>
              </a:r>
              <a:r>
                <a:rPr lang="en-US" sz="2400" b="1" dirty="0" smtClean="0">
                  <a:solidFill>
                    <a:srgbClr val="000000"/>
                  </a:solidFill>
                  <a:latin typeface="Garamond"/>
                  <a:cs typeface="Garamond"/>
                </a:rPr>
                <a:t>8</a:t>
              </a:r>
              <a:endParaRPr lang="en-US" sz="2400" b="1" dirty="0">
                <a:solidFill>
                  <a:srgbClr val="000000"/>
                </a:solidFill>
                <a:latin typeface="Garamond"/>
                <a:cs typeface="Garamon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180811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23279" y="390515"/>
            <a:ext cx="6937813" cy="6108392"/>
            <a:chOff x="-103715" y="308876"/>
            <a:chExt cx="6937813" cy="6108392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00" b="3577"/>
            <a:stretch/>
          </p:blipFill>
          <p:spPr>
            <a:xfrm>
              <a:off x="279407" y="1138062"/>
              <a:ext cx="6368304" cy="4920660"/>
            </a:xfrm>
            <a:prstGeom prst="rect">
              <a:avLst/>
            </a:prstGeom>
          </p:spPr>
        </p:pic>
        <p:sp>
          <p:nvSpPr>
            <p:cNvPr id="21" name="TextBox 20"/>
            <p:cNvSpPr txBox="1"/>
            <p:nvPr/>
          </p:nvSpPr>
          <p:spPr>
            <a:xfrm rot="16200000">
              <a:off x="-2766179" y="2971340"/>
              <a:ext cx="575581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en-US" sz="2200" b="1" dirty="0" smtClean="0">
                  <a:solidFill>
                    <a:srgbClr val="292934"/>
                  </a:solidFill>
                  <a:latin typeface="Garamond"/>
                </a:rPr>
                <a:t>Cumulative Distribution Function (CDF)</a:t>
              </a:r>
              <a:endParaRPr lang="en-US" sz="2200" b="1" dirty="0">
                <a:solidFill>
                  <a:srgbClr val="292934"/>
                </a:solidFill>
                <a:latin typeface="Garamond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553726" y="5986381"/>
              <a:ext cx="628037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en-US" sz="2200" b="1" dirty="0" smtClean="0">
                  <a:solidFill>
                    <a:srgbClr val="292934"/>
                  </a:solidFill>
                  <a:latin typeface="Garamond"/>
                </a:rPr>
                <a:t>(Projected) angle between outflow &amp; B-field (</a:t>
              </a:r>
              <a:r>
                <a:rPr lang="en-US" sz="2200" b="1" dirty="0" err="1" smtClean="0">
                  <a:solidFill>
                    <a:srgbClr val="292934"/>
                  </a:solidFill>
                  <a:latin typeface="Garamond"/>
                </a:rPr>
                <a:t>deg</a:t>
              </a:r>
              <a:r>
                <a:rPr lang="en-US" sz="2200" b="1" dirty="0" smtClean="0">
                  <a:solidFill>
                    <a:srgbClr val="292934"/>
                  </a:solidFill>
                  <a:latin typeface="Garamond"/>
                </a:rPr>
                <a:t>)</a:t>
              </a:r>
              <a:endParaRPr lang="en-US" sz="2200" b="1" dirty="0">
                <a:solidFill>
                  <a:srgbClr val="292934"/>
                </a:solidFill>
                <a:latin typeface="Garamond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0043" y="313088"/>
            <a:ext cx="8229600" cy="990600"/>
          </a:xfrm>
        </p:spPr>
        <p:txBody>
          <a:bodyPr/>
          <a:lstStyle/>
          <a:p>
            <a:r>
              <a:rPr lang="en-US" dirty="0" smtClean="0"/>
              <a:t>Outflow vs. B-field: distribution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884970" y="5500097"/>
            <a:ext cx="32575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1600" b="1" dirty="0">
                <a:solidFill>
                  <a:srgbClr val="292934"/>
                </a:solidFill>
              </a:rPr>
              <a:t>Hull+ </a:t>
            </a:r>
            <a:r>
              <a:rPr lang="en-US" sz="1600" dirty="0">
                <a:solidFill>
                  <a:srgbClr val="292934"/>
                </a:solidFill>
              </a:rPr>
              <a:t>2013, ApJ, </a:t>
            </a:r>
            <a:r>
              <a:rPr lang="en-US" sz="1600" dirty="0" smtClean="0">
                <a:solidFill>
                  <a:srgbClr val="292934"/>
                </a:solidFill>
              </a:rPr>
              <a:t>768, 159</a:t>
            </a:r>
            <a:endParaRPr lang="en-US" sz="1600" dirty="0">
              <a:solidFill>
                <a:srgbClr val="292934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762044" y="4676473"/>
            <a:ext cx="2384778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b="1" dirty="0" smtClean="0">
                <a:solidFill>
                  <a:srgbClr val="292934"/>
                </a:solidFill>
                <a:latin typeface="Garamond"/>
              </a:rPr>
              <a:t>KS-test results:</a:t>
            </a:r>
          </a:p>
          <a:p>
            <a:pPr marL="285750" indent="-285750" defTabSz="914400">
              <a:buFont typeface="Arial"/>
              <a:buChar char="•"/>
            </a:pPr>
            <a:r>
              <a:rPr lang="en-US" dirty="0" smtClean="0">
                <a:solidFill>
                  <a:srgbClr val="292934"/>
                </a:solidFill>
                <a:latin typeface="Garamond"/>
              </a:rPr>
              <a:t>20º cone </a:t>
            </a:r>
            <a:r>
              <a:rPr lang="en-US" b="1" dirty="0" smtClean="0">
                <a:solidFill>
                  <a:srgbClr val="292934"/>
                </a:solidFill>
                <a:latin typeface="Garamond"/>
              </a:rPr>
              <a:t>ruled out </a:t>
            </a:r>
            <a:r>
              <a:rPr lang="en-US" dirty="0" smtClean="0">
                <a:solidFill>
                  <a:srgbClr val="292934"/>
                </a:solidFill>
                <a:latin typeface="Garamond"/>
              </a:rPr>
              <a:t>( p-value ~ 10</a:t>
            </a:r>
            <a:r>
              <a:rPr lang="en-US" baseline="30000" dirty="0" smtClean="0">
                <a:solidFill>
                  <a:srgbClr val="292934"/>
                </a:solidFill>
                <a:latin typeface="Garamond"/>
              </a:rPr>
              <a:t>-9 </a:t>
            </a:r>
            <a:r>
              <a:rPr lang="en-US" dirty="0" smtClean="0">
                <a:solidFill>
                  <a:srgbClr val="292934"/>
                </a:solidFill>
                <a:latin typeface="Garamond"/>
              </a:rPr>
              <a:t>)</a:t>
            </a:r>
          </a:p>
          <a:p>
            <a:pPr marL="285750" indent="-285750" defTabSz="914400">
              <a:buFont typeface="Arial"/>
              <a:buChar char="•"/>
            </a:pPr>
            <a:endParaRPr lang="en-US" sz="1000" dirty="0">
              <a:solidFill>
                <a:srgbClr val="292934"/>
              </a:solidFill>
              <a:latin typeface="Garamond"/>
            </a:endParaRPr>
          </a:p>
          <a:p>
            <a:pPr marL="285750" indent="-285750" defTabSz="914400">
              <a:buFont typeface="Arial"/>
              <a:buChar char="•"/>
            </a:pPr>
            <a:r>
              <a:rPr lang="en-US" dirty="0" smtClean="0">
                <a:solidFill>
                  <a:srgbClr val="292934"/>
                </a:solidFill>
                <a:latin typeface="Garamond"/>
              </a:rPr>
              <a:t>Misaligned ( 0.79 ) and random ( 0.64 ) cannot be ruled out</a:t>
            </a:r>
          </a:p>
          <a:p>
            <a:pPr defTabSz="914400"/>
            <a:r>
              <a:rPr lang="en-US" dirty="0">
                <a:solidFill>
                  <a:srgbClr val="292934"/>
                </a:solidFill>
                <a:latin typeface="Garamond"/>
              </a:rPr>
              <a:t>	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2814755" y="700668"/>
            <a:ext cx="6302948" cy="923330"/>
            <a:chOff x="2814755" y="700668"/>
            <a:chExt cx="6302948" cy="923330"/>
          </a:xfrm>
        </p:grpSpPr>
        <p:grpSp>
          <p:nvGrpSpPr>
            <p:cNvPr id="7" name="Group 6"/>
            <p:cNvGrpSpPr/>
            <p:nvPr/>
          </p:nvGrpSpPr>
          <p:grpSpPr>
            <a:xfrm>
              <a:off x="5349363" y="700668"/>
              <a:ext cx="3768340" cy="923330"/>
              <a:chOff x="5349363" y="700668"/>
              <a:chExt cx="3768340" cy="923330"/>
            </a:xfrm>
          </p:grpSpPr>
          <p:sp>
            <p:nvSpPr>
              <p:cNvPr id="5" name="TextBox 4"/>
              <p:cNvSpPr txBox="1"/>
              <p:nvPr/>
            </p:nvSpPr>
            <p:spPr>
              <a:xfrm>
                <a:off x="6732925" y="700668"/>
                <a:ext cx="2384778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14400"/>
                <a:r>
                  <a:rPr lang="en-US" b="1" dirty="0" smtClean="0">
                    <a:solidFill>
                      <a:srgbClr val="292934"/>
                    </a:solidFill>
                    <a:latin typeface="Garamond"/>
                  </a:rPr>
                  <a:t>Simulation:</a:t>
                </a:r>
                <a:r>
                  <a:rPr lang="en-US" dirty="0" smtClean="0">
                    <a:solidFill>
                      <a:srgbClr val="292934"/>
                    </a:solidFill>
                    <a:latin typeface="Garamond"/>
                  </a:rPr>
                  <a:t> outflows &amp; B-fields aligned within a 20º cone (tightly aligned)</a:t>
                </a:r>
                <a:endParaRPr lang="en-US" dirty="0">
                  <a:solidFill>
                    <a:srgbClr val="292934"/>
                  </a:solidFill>
                  <a:latin typeface="Garamond"/>
                </a:endParaRPr>
              </a:p>
            </p:txBody>
          </p:sp>
          <p:cxnSp>
            <p:nvCxnSpPr>
              <p:cNvPr id="9" name="Straight Arrow Connector 8"/>
              <p:cNvCxnSpPr/>
              <p:nvPr/>
            </p:nvCxnSpPr>
            <p:spPr>
              <a:xfrm flipH="1">
                <a:off x="5349363" y="914400"/>
                <a:ext cx="1403882" cy="528682"/>
              </a:xfrm>
              <a:prstGeom prst="straightConnector1">
                <a:avLst/>
              </a:prstGeom>
              <a:ln w="12700" cmpd="sng">
                <a:solidFill>
                  <a:srgbClr val="152BC3"/>
                </a:solidFill>
                <a:tailEnd type="stealth" w="lg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TextBox 9"/>
            <p:cNvSpPr txBox="1"/>
            <p:nvPr/>
          </p:nvSpPr>
          <p:spPr>
            <a:xfrm rot="21267025">
              <a:off x="2814755" y="1209568"/>
              <a:ext cx="18344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T</a:t>
              </a:r>
              <a:r>
                <a:rPr lang="en-US" b="1" dirty="0" smtClean="0"/>
                <a:t>ightly aligned</a:t>
              </a:r>
              <a:endParaRPr lang="en-US" b="1" dirty="0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5415280" y="2085108"/>
            <a:ext cx="3702423" cy="923330"/>
            <a:chOff x="5415280" y="2247668"/>
            <a:chExt cx="3702423" cy="923330"/>
          </a:xfrm>
        </p:grpSpPr>
        <p:cxnSp>
          <p:nvCxnSpPr>
            <p:cNvPr id="15" name="Straight Arrow Connector 14"/>
            <p:cNvCxnSpPr/>
            <p:nvPr/>
          </p:nvCxnSpPr>
          <p:spPr>
            <a:xfrm flipH="1" flipV="1">
              <a:off x="5415280" y="2479040"/>
              <a:ext cx="1280274" cy="81162"/>
            </a:xfrm>
            <a:prstGeom prst="straightConnector1">
              <a:avLst/>
            </a:prstGeom>
            <a:ln w="12700" cmpd="sng">
              <a:solidFill>
                <a:srgbClr val="152BC3"/>
              </a:solidFill>
              <a:tailEnd type="stealth" w="lg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6732925" y="2247668"/>
              <a:ext cx="238477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en-US" b="1" dirty="0" smtClean="0">
                  <a:solidFill>
                    <a:srgbClr val="292934"/>
                  </a:solidFill>
                  <a:latin typeface="Garamond"/>
                </a:rPr>
                <a:t>Simulation:</a:t>
              </a:r>
              <a:r>
                <a:rPr lang="en-US" dirty="0" smtClean="0">
                  <a:solidFill>
                    <a:srgbClr val="292934"/>
                  </a:solidFill>
                  <a:latin typeface="Garamond"/>
                </a:rPr>
                <a:t> outflows &amp; B-fields are randomly oriented</a:t>
              </a:r>
              <a:endParaRPr lang="en-US" dirty="0">
                <a:solidFill>
                  <a:srgbClr val="292934"/>
                </a:solidFill>
                <a:latin typeface="Garamond"/>
              </a:endParaRPr>
            </a:p>
          </p:txBody>
        </p:sp>
      </p:grpSp>
      <p:sp>
        <p:nvSpPr>
          <p:cNvPr id="23" name="TextBox 22"/>
          <p:cNvSpPr txBox="1"/>
          <p:nvPr/>
        </p:nvSpPr>
        <p:spPr>
          <a:xfrm rot="19311459">
            <a:off x="2843660" y="3390777"/>
            <a:ext cx="113436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R</a:t>
            </a:r>
            <a:r>
              <a:rPr lang="en-US" b="1" dirty="0" smtClean="0"/>
              <a:t>andom</a:t>
            </a:r>
            <a:r>
              <a:rPr lang="en-US" dirty="0" smtClean="0"/>
              <a:t>	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1349980" y="3210560"/>
            <a:ext cx="7773700" cy="2110801"/>
            <a:chOff x="1349980" y="3210560"/>
            <a:chExt cx="7773700" cy="2110801"/>
          </a:xfrm>
        </p:grpSpPr>
        <p:grpSp>
          <p:nvGrpSpPr>
            <p:cNvPr id="16" name="Group 15"/>
            <p:cNvGrpSpPr/>
            <p:nvPr/>
          </p:nvGrpSpPr>
          <p:grpSpPr>
            <a:xfrm>
              <a:off x="5329043" y="3210560"/>
              <a:ext cx="3794637" cy="1412434"/>
              <a:chOff x="5323066" y="488563"/>
              <a:chExt cx="3794637" cy="1412434"/>
            </a:xfrm>
          </p:grpSpPr>
          <p:sp>
            <p:nvSpPr>
              <p:cNvPr id="18" name="TextBox 17"/>
              <p:cNvSpPr txBox="1"/>
              <p:nvPr/>
            </p:nvSpPr>
            <p:spPr>
              <a:xfrm>
                <a:off x="6732925" y="700668"/>
                <a:ext cx="2384778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14400"/>
                <a:r>
                  <a:rPr lang="en-US" b="1" dirty="0" smtClean="0">
                    <a:solidFill>
                      <a:srgbClr val="292934"/>
                    </a:solidFill>
                    <a:latin typeface="Garamond"/>
                  </a:rPr>
                  <a:t>Simulation:</a:t>
                </a:r>
                <a:r>
                  <a:rPr lang="en-US" dirty="0" smtClean="0">
                    <a:solidFill>
                      <a:srgbClr val="292934"/>
                    </a:solidFill>
                    <a:latin typeface="Garamond"/>
                  </a:rPr>
                  <a:t> outflows &amp; B-fields aligned between 70–90º (preferentially misaligned)</a:t>
                </a:r>
                <a:endParaRPr lang="en-US" dirty="0">
                  <a:solidFill>
                    <a:srgbClr val="292934"/>
                  </a:solidFill>
                  <a:latin typeface="Garamond"/>
                </a:endParaRPr>
              </a:p>
            </p:txBody>
          </p:sp>
          <p:cxnSp>
            <p:nvCxnSpPr>
              <p:cNvPr id="19" name="Straight Arrow Connector 18"/>
              <p:cNvCxnSpPr/>
              <p:nvPr/>
            </p:nvCxnSpPr>
            <p:spPr>
              <a:xfrm flipH="1" flipV="1">
                <a:off x="5323066" y="488563"/>
                <a:ext cx="1409860" cy="507117"/>
              </a:xfrm>
              <a:prstGeom prst="straightConnector1">
                <a:avLst/>
              </a:prstGeom>
              <a:ln w="12700" cmpd="sng">
                <a:solidFill>
                  <a:srgbClr val="152BC3"/>
                </a:solidFill>
                <a:tailEnd type="stealth" w="lg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4" name="TextBox 23"/>
            <p:cNvSpPr txBox="1"/>
            <p:nvPr/>
          </p:nvSpPr>
          <p:spPr>
            <a:xfrm rot="20229511">
              <a:off x="1349980" y="4952029"/>
              <a:ext cx="28130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Preferentially misaligned</a:t>
              </a:r>
              <a:endParaRPr 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40542979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solidFill>
                  <a:schemeClr val="bg1">
                    <a:lumMod val="75000"/>
                  </a:schemeClr>
                </a:solidFill>
              </a:rPr>
              <a:t>Magnetized star formation</a:t>
            </a:r>
          </a:p>
          <a:p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b="1" dirty="0" smtClean="0">
                <a:solidFill>
                  <a:schemeClr val="bg1">
                    <a:lumMod val="75000"/>
                  </a:schemeClr>
                </a:solidFill>
              </a:rPr>
              <a:t>B-fields vs. outflows: 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multi-scale comparisons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Outflows/jets/disks and B-fields are randomly aligned</a:t>
            </a:r>
            <a:endParaRPr lang="en-US" b="1" dirty="0" smtClean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en-US" b="1" dirty="0" smtClean="0">
                <a:solidFill>
                  <a:schemeClr val="bg1">
                    <a:lumMod val="75000"/>
                  </a:schemeClr>
                </a:solidFill>
              </a:rPr>
              <a:t>TADPOL survey</a:t>
            </a:r>
            <a:endParaRPr lang="en-US" b="1" dirty="0">
              <a:solidFill>
                <a:schemeClr val="bg1">
                  <a:lumMod val="75000"/>
                </a:schemeClr>
              </a:solidFill>
            </a:endParaRPr>
          </a:p>
          <a:p>
            <a:pPr lvl="2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CARMA 1mm full-Stokes polarization system</a:t>
            </a:r>
          </a:p>
          <a:p>
            <a:pPr lvl="2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TADPOL results</a:t>
            </a:r>
          </a:p>
          <a:p>
            <a:pPr lvl="2"/>
            <a:endParaRPr lang="en-US" dirty="0"/>
          </a:p>
          <a:p>
            <a:r>
              <a:rPr lang="en-US" b="1" dirty="0" smtClean="0"/>
              <a:t>B-fields: </a:t>
            </a:r>
            <a:r>
              <a:rPr lang="en-US" dirty="0" smtClean="0"/>
              <a:t>multi-scale comparisons</a:t>
            </a:r>
          </a:p>
          <a:p>
            <a:pPr lvl="1"/>
            <a:r>
              <a:rPr lang="en-US" dirty="0"/>
              <a:t>Cloud </a:t>
            </a:r>
            <a:r>
              <a:rPr lang="en-US" dirty="0">
                <a:sym typeface="Wingdings"/>
              </a:rPr>
              <a:t> core  envelope  disk</a:t>
            </a:r>
          </a:p>
          <a:p>
            <a:pPr lvl="1"/>
            <a:endParaRPr lang="en-US" b="1" dirty="0" smtClean="0"/>
          </a:p>
        </p:txBody>
      </p:sp>
    </p:spTree>
    <p:extLst>
      <p:ext uri="{BB962C8B-B14F-4D97-AF65-F5344CB8AC3E}">
        <p14:creationId xmlns:p14="http://schemas.microsoft.com/office/powerpoint/2010/main" val="23109250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Multi-scale comparisons: B-fields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23908" y="1552100"/>
            <a:ext cx="3696744" cy="45397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0" b="1" dirty="0">
                <a:solidFill>
                  <a:schemeClr val="bg1">
                    <a:lumMod val="65000"/>
                  </a:schemeClr>
                </a:solidFill>
              </a:rPr>
              <a:t>&gt;</a:t>
            </a:r>
            <a:r>
              <a:rPr lang="en-US" sz="9000" b="1" dirty="0"/>
              <a:t> </a:t>
            </a:r>
            <a:r>
              <a:rPr lang="en-US" sz="9000" b="1" dirty="0" smtClean="0">
                <a:solidFill>
                  <a:srgbClr val="292934"/>
                </a:solidFill>
                <a:latin typeface="Garamond"/>
              </a:rPr>
              <a:t>1 pc</a:t>
            </a:r>
          </a:p>
          <a:p>
            <a:pPr algn="r"/>
            <a:endParaRPr lang="en-US" b="1" dirty="0">
              <a:solidFill>
                <a:srgbClr val="292934"/>
              </a:solidFill>
              <a:latin typeface="Garamond"/>
            </a:endParaRPr>
          </a:p>
          <a:p>
            <a:pPr algn="r"/>
            <a:r>
              <a:rPr lang="en-US" sz="6500" b="1" dirty="0" smtClean="0">
                <a:solidFill>
                  <a:srgbClr val="292934"/>
                </a:solidFill>
                <a:latin typeface="Garamond"/>
              </a:rPr>
              <a:t>0.1 pc</a:t>
            </a:r>
          </a:p>
          <a:p>
            <a:pPr algn="r"/>
            <a:endParaRPr lang="en-US" b="1" dirty="0">
              <a:solidFill>
                <a:srgbClr val="292934"/>
              </a:solidFill>
              <a:latin typeface="Garamond"/>
            </a:endParaRPr>
          </a:p>
          <a:p>
            <a:pPr algn="r"/>
            <a:r>
              <a:rPr lang="en-US" sz="4500" b="1" dirty="0" smtClean="0">
                <a:solidFill>
                  <a:schemeClr val="bg1">
                    <a:lumMod val="75000"/>
                  </a:schemeClr>
                </a:solidFill>
                <a:latin typeface="Garamond"/>
              </a:rPr>
              <a:t>1000 AU</a:t>
            </a:r>
          </a:p>
          <a:p>
            <a:pPr algn="r"/>
            <a:endParaRPr lang="en-US" b="1" dirty="0">
              <a:solidFill>
                <a:schemeClr val="bg1">
                  <a:lumMod val="75000"/>
                </a:schemeClr>
              </a:solidFill>
              <a:latin typeface="Garamond"/>
            </a:endParaRPr>
          </a:p>
          <a:p>
            <a:pPr algn="r"/>
            <a:r>
              <a:rPr lang="en-US" sz="3500" b="1" dirty="0" smtClean="0">
                <a:solidFill>
                  <a:schemeClr val="bg1">
                    <a:lumMod val="75000"/>
                  </a:schemeClr>
                </a:solidFill>
                <a:latin typeface="Garamond"/>
              </a:rPr>
              <a:t>100 AU</a:t>
            </a:r>
            <a:endParaRPr lang="en-US" sz="3500" b="1" dirty="0">
              <a:solidFill>
                <a:schemeClr val="bg1">
                  <a:lumMod val="75000"/>
                </a:schemeClr>
              </a:solidFill>
              <a:latin typeface="Garamond"/>
            </a:endParaRPr>
          </a:p>
        </p:txBody>
      </p:sp>
      <p:sp>
        <p:nvSpPr>
          <p:cNvPr id="9" name="Curved Left Arrow 8"/>
          <p:cNvSpPr/>
          <p:nvPr/>
        </p:nvSpPr>
        <p:spPr>
          <a:xfrm>
            <a:off x="3919231" y="2332076"/>
            <a:ext cx="930547" cy="1795589"/>
          </a:xfrm>
          <a:prstGeom prst="curved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998389" y="2912076"/>
            <a:ext cx="2932056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800" b="1" dirty="0" smtClean="0">
                <a:solidFill>
                  <a:srgbClr val="292934"/>
                </a:solidFill>
              </a:rPr>
              <a:t>CONSISTENT</a:t>
            </a:r>
          </a:p>
          <a:p>
            <a:pPr lvl="0"/>
            <a:endParaRPr lang="en-US" sz="1000" b="1" dirty="0">
              <a:solidFill>
                <a:srgbClr val="292934"/>
              </a:solidFill>
            </a:endParaRPr>
          </a:p>
          <a:p>
            <a:pPr defTabSz="914400"/>
            <a:r>
              <a:rPr lang="en-US" sz="2500" dirty="0" err="1" smtClean="0">
                <a:solidFill>
                  <a:srgbClr val="292934"/>
                </a:solidFill>
                <a:latin typeface="Garamond"/>
              </a:rPr>
              <a:t>Hua-bai</a:t>
            </a:r>
            <a:r>
              <a:rPr lang="en-US" sz="2500" dirty="0" smtClean="0">
                <a:solidFill>
                  <a:srgbClr val="292934"/>
                </a:solidFill>
                <a:latin typeface="Garamond"/>
              </a:rPr>
              <a:t> Li+ 2009</a:t>
            </a:r>
            <a:endParaRPr lang="en-US" sz="2500" dirty="0">
              <a:solidFill>
                <a:srgbClr val="292934"/>
              </a:solidFill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33880768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52301"/>
            <a:ext cx="9144000" cy="990600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 smtClean="0"/>
              <a:t>Large </a:t>
            </a:r>
            <a:r>
              <a:rPr lang="en-US" sz="3200" b="1" dirty="0" smtClean="0">
                <a:sym typeface="Wingdings"/>
              </a:rPr>
              <a:t></a:t>
            </a:r>
            <a:r>
              <a:rPr lang="en-US" sz="3200" b="1" dirty="0" smtClean="0"/>
              <a:t> medium</a:t>
            </a:r>
            <a:r>
              <a:rPr lang="en-US" sz="3200" dirty="0" smtClean="0"/>
              <a:t> </a:t>
            </a:r>
            <a:r>
              <a:rPr lang="en-US" sz="3200" b="1" dirty="0" smtClean="0"/>
              <a:t>scale</a:t>
            </a:r>
            <a:r>
              <a:rPr lang="en-US" sz="3200" dirty="0"/>
              <a:t/>
            </a:r>
            <a:br>
              <a:rPr lang="en-US" sz="3200" dirty="0"/>
            </a:br>
            <a:r>
              <a:rPr lang="en-US" sz="3200" dirty="0" smtClean="0"/>
              <a:t>Consistent B-field in clouds &amp; cores</a:t>
            </a:r>
            <a:endParaRPr lang="en-US" sz="3200" dirty="0"/>
          </a:p>
        </p:txBody>
      </p:sp>
      <p:pic>
        <p:nvPicPr>
          <p:cNvPr id="4" name="Content Placeholder 3" descr="li_polarization.pdf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75" t="25094" r="5556" b="29376"/>
          <a:stretch/>
        </p:blipFill>
        <p:spPr>
          <a:xfrm>
            <a:off x="1193800" y="1586687"/>
            <a:ext cx="6781800" cy="4083039"/>
          </a:xfrm>
        </p:spPr>
      </p:pic>
      <p:sp>
        <p:nvSpPr>
          <p:cNvPr id="5" name="TextBox 4"/>
          <p:cNvSpPr txBox="1"/>
          <p:nvPr/>
        </p:nvSpPr>
        <p:spPr>
          <a:xfrm>
            <a:off x="6532762" y="5629057"/>
            <a:ext cx="2040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dirty="0" smtClean="0">
                <a:solidFill>
                  <a:srgbClr val="292934"/>
                </a:solidFill>
                <a:latin typeface="Garamond"/>
              </a:rPr>
              <a:t>H.-b. Li+ 2009</a:t>
            </a:r>
            <a:endParaRPr lang="en-US" dirty="0">
              <a:solidFill>
                <a:srgbClr val="292934"/>
              </a:solidFill>
              <a:latin typeface="Garamond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00100" y="5851823"/>
            <a:ext cx="2108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b="1" dirty="0" smtClean="0">
                <a:solidFill>
                  <a:srgbClr val="292934"/>
                </a:solidFill>
                <a:latin typeface="Garamond"/>
              </a:rPr>
              <a:t>Sub-mm CSO data</a:t>
            </a:r>
          </a:p>
          <a:p>
            <a:pPr defTabSz="914400"/>
            <a:r>
              <a:rPr lang="en-US" b="1" dirty="0" smtClean="0">
                <a:solidFill>
                  <a:srgbClr val="292934"/>
                </a:solidFill>
                <a:latin typeface="Garamond"/>
              </a:rPr>
              <a:t>n ~ 10</a:t>
            </a:r>
            <a:r>
              <a:rPr lang="en-US" b="1" baseline="30000" dirty="0" smtClean="0">
                <a:solidFill>
                  <a:srgbClr val="292934"/>
                </a:solidFill>
                <a:latin typeface="Garamond"/>
              </a:rPr>
              <a:t>5 </a:t>
            </a:r>
            <a:r>
              <a:rPr lang="en-US" b="1" dirty="0" smtClean="0">
                <a:solidFill>
                  <a:srgbClr val="292934"/>
                </a:solidFill>
                <a:latin typeface="Garamond"/>
              </a:rPr>
              <a:t>cm</a:t>
            </a:r>
            <a:r>
              <a:rPr lang="en-US" b="1" baseline="30000" dirty="0" smtClean="0">
                <a:solidFill>
                  <a:srgbClr val="292934"/>
                </a:solidFill>
                <a:latin typeface="Garamond"/>
              </a:rPr>
              <a:t>-3</a:t>
            </a:r>
            <a:endParaRPr lang="en-US" b="1" dirty="0" smtClean="0">
              <a:solidFill>
                <a:srgbClr val="292934"/>
              </a:solidFill>
              <a:latin typeface="Garamond"/>
            </a:endParaRPr>
          </a:p>
          <a:p>
            <a:pPr defTabSz="914400"/>
            <a:r>
              <a:rPr lang="en-US" b="1" dirty="0" smtClean="0">
                <a:solidFill>
                  <a:srgbClr val="292934"/>
                </a:solidFill>
                <a:latin typeface="Garamond"/>
              </a:rPr>
              <a:t>L ~ 0.3 pc</a:t>
            </a:r>
            <a:endParaRPr lang="en-US" b="1" dirty="0">
              <a:solidFill>
                <a:srgbClr val="292934"/>
              </a:solidFill>
              <a:latin typeface="Garamond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486400" y="5864523"/>
            <a:ext cx="14351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b="1" dirty="0" smtClean="0">
                <a:solidFill>
                  <a:srgbClr val="292934"/>
                </a:solidFill>
                <a:latin typeface="Garamond"/>
              </a:rPr>
              <a:t>Optical data</a:t>
            </a:r>
          </a:p>
          <a:p>
            <a:pPr defTabSz="914400"/>
            <a:r>
              <a:rPr lang="en-US" b="1" dirty="0" smtClean="0">
                <a:solidFill>
                  <a:srgbClr val="292934"/>
                </a:solidFill>
                <a:latin typeface="Garamond"/>
              </a:rPr>
              <a:t>n ~ 1</a:t>
            </a:r>
            <a:r>
              <a:rPr lang="en-US" b="1" baseline="30000" dirty="0" smtClean="0">
                <a:solidFill>
                  <a:srgbClr val="292934"/>
                </a:solidFill>
                <a:latin typeface="Garamond"/>
              </a:rPr>
              <a:t> </a:t>
            </a:r>
            <a:r>
              <a:rPr lang="en-US" b="1" dirty="0" smtClean="0">
                <a:solidFill>
                  <a:srgbClr val="292934"/>
                </a:solidFill>
                <a:latin typeface="Garamond"/>
              </a:rPr>
              <a:t>cm</a:t>
            </a:r>
            <a:r>
              <a:rPr lang="en-US" b="1" baseline="30000" dirty="0" smtClean="0">
                <a:solidFill>
                  <a:srgbClr val="292934"/>
                </a:solidFill>
                <a:latin typeface="Garamond"/>
              </a:rPr>
              <a:t>-3</a:t>
            </a:r>
            <a:endParaRPr lang="en-US" b="1" dirty="0" smtClean="0">
              <a:solidFill>
                <a:srgbClr val="292934"/>
              </a:solidFill>
              <a:latin typeface="Garamond"/>
            </a:endParaRPr>
          </a:p>
          <a:p>
            <a:pPr defTabSz="914400"/>
            <a:r>
              <a:rPr lang="en-US" b="1" dirty="0" smtClean="0">
                <a:solidFill>
                  <a:srgbClr val="292934"/>
                </a:solidFill>
                <a:latin typeface="Garamond"/>
              </a:rPr>
              <a:t>L ~ 100 pc</a:t>
            </a:r>
            <a:endParaRPr lang="en-US" b="1" dirty="0">
              <a:solidFill>
                <a:srgbClr val="292934"/>
              </a:solidFill>
              <a:latin typeface="Garamond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1498600" y="5371287"/>
            <a:ext cx="393700" cy="493236"/>
          </a:xfrm>
          <a:prstGeom prst="straightConnector1">
            <a:avLst/>
          </a:prstGeom>
          <a:ln w="28575" cmpd="sng"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 flipV="1">
            <a:off x="5372100" y="5104587"/>
            <a:ext cx="673100" cy="759936"/>
          </a:xfrm>
          <a:prstGeom prst="straightConnector1">
            <a:avLst/>
          </a:prstGeom>
          <a:ln w="28575" cmpd="sng">
            <a:gradFill flip="none" rotWithShape="1">
              <a:gsLst>
                <a:gs pos="0">
                  <a:schemeClr val="tx1"/>
                </a:gs>
                <a:gs pos="48000">
                  <a:srgbClr val="FFFFFF"/>
                </a:gs>
              </a:gsLst>
              <a:lin ang="0" scaled="1"/>
              <a:tileRect/>
            </a:gra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1447800" y="3839389"/>
            <a:ext cx="1930400" cy="5834"/>
          </a:xfrm>
          <a:prstGeom prst="straightConnector1">
            <a:avLst/>
          </a:prstGeom>
          <a:ln w="19050" cmpd="sng">
            <a:solidFill>
              <a:schemeClr val="bg1"/>
            </a:solidFill>
            <a:headEnd type="triangle" w="lg" len="med"/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352847" y="3813472"/>
            <a:ext cx="18599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sz="2000" b="1" dirty="0" smtClean="0">
                <a:solidFill>
                  <a:srgbClr val="FFFFFF"/>
                </a:solidFill>
                <a:latin typeface="Arial"/>
                <a:cs typeface="Arial"/>
              </a:rPr>
              <a:t>~0.3 pc</a:t>
            </a:r>
            <a:endParaRPr lang="en-US" sz="2000" b="1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1498600" y="3263087"/>
            <a:ext cx="304800" cy="2588736"/>
          </a:xfrm>
          <a:prstGeom prst="straightConnector1">
            <a:avLst/>
          </a:prstGeom>
          <a:ln w="28575" cmpd="sng"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3" name="Group 12"/>
          <p:cNvGrpSpPr/>
          <p:nvPr/>
        </p:nvGrpSpPr>
        <p:grpSpPr>
          <a:xfrm rot="1567991">
            <a:off x="6029009" y="4765978"/>
            <a:ext cx="828675" cy="859254"/>
            <a:chOff x="6664325" y="4735096"/>
            <a:chExt cx="828675" cy="859254"/>
          </a:xfrm>
        </p:grpSpPr>
        <p:cxnSp>
          <p:nvCxnSpPr>
            <p:cNvPr id="15" name="Straight Arrow Connector 14"/>
            <p:cNvCxnSpPr/>
            <p:nvPr/>
          </p:nvCxnSpPr>
          <p:spPr>
            <a:xfrm>
              <a:off x="6972300" y="5270500"/>
              <a:ext cx="508000" cy="0"/>
            </a:xfrm>
            <a:prstGeom prst="straightConnector1">
              <a:avLst/>
            </a:prstGeom>
            <a:ln w="28575" cmpd="sng">
              <a:solidFill>
                <a:schemeClr val="tx1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 flipV="1">
              <a:off x="6985000" y="4832350"/>
              <a:ext cx="0" cy="438150"/>
            </a:xfrm>
            <a:prstGeom prst="straightConnector1">
              <a:avLst/>
            </a:prstGeom>
            <a:ln w="28575" cmpd="sng">
              <a:solidFill>
                <a:schemeClr val="tx1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6664325" y="4735096"/>
              <a:ext cx="2667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en-US" sz="1600" b="1" dirty="0" smtClean="0">
                  <a:solidFill>
                    <a:srgbClr val="292934"/>
                  </a:solidFill>
                  <a:latin typeface="Garamond"/>
                </a:rPr>
                <a:t>E</a:t>
              </a:r>
              <a:endParaRPr lang="en-US" sz="1600" b="1" dirty="0">
                <a:solidFill>
                  <a:srgbClr val="292934"/>
                </a:solidFill>
                <a:latin typeface="Garamond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7226300" y="5255796"/>
              <a:ext cx="2667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en-US" sz="1600" b="1" dirty="0" smtClean="0">
                  <a:solidFill>
                    <a:srgbClr val="292934"/>
                  </a:solidFill>
                  <a:latin typeface="Garamond"/>
                </a:rPr>
                <a:t>B</a:t>
              </a:r>
              <a:endParaRPr lang="en-US" sz="1600" b="1" dirty="0">
                <a:solidFill>
                  <a:srgbClr val="292934"/>
                </a:solidFill>
                <a:latin typeface="Garamond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 rot="17710348">
            <a:off x="3599285" y="1562629"/>
            <a:ext cx="591148" cy="535624"/>
            <a:chOff x="6985000" y="4734876"/>
            <a:chExt cx="591148" cy="535624"/>
          </a:xfrm>
        </p:grpSpPr>
        <p:cxnSp>
          <p:nvCxnSpPr>
            <p:cNvPr id="21" name="Straight Arrow Connector 20"/>
            <p:cNvCxnSpPr/>
            <p:nvPr/>
          </p:nvCxnSpPr>
          <p:spPr>
            <a:xfrm flipV="1">
              <a:off x="6985000" y="4832350"/>
              <a:ext cx="0" cy="438150"/>
            </a:xfrm>
            <a:prstGeom prst="straightConnector1">
              <a:avLst/>
            </a:prstGeom>
            <a:ln w="28575" cmpd="sng">
              <a:solidFill>
                <a:schemeClr val="bg1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7023976" y="4734876"/>
              <a:ext cx="5521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en-US" sz="1600" b="1" dirty="0" smtClean="0">
                  <a:solidFill>
                    <a:srgbClr val="FFFFFF"/>
                  </a:solidFill>
                  <a:latin typeface="Garamond"/>
                </a:rPr>
                <a:t>E,B</a:t>
              </a:r>
              <a:endParaRPr lang="en-US" sz="1600" b="1" dirty="0">
                <a:solidFill>
                  <a:srgbClr val="FFFFFF"/>
                </a:solidFill>
                <a:latin typeface="Garamon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482941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4444997" y="2628891"/>
            <a:ext cx="4389967" cy="1847858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Large </a:t>
            </a:r>
            <a:r>
              <a:rPr lang="en-US" dirty="0">
                <a:sym typeface="Wingdings"/>
              </a:rPr>
              <a:t></a:t>
            </a:r>
            <a:r>
              <a:rPr lang="en-US" dirty="0"/>
              <a:t> </a:t>
            </a:r>
            <a:r>
              <a:rPr lang="en-US" dirty="0" smtClean="0"/>
              <a:t>medium scale</a:t>
            </a:r>
            <a:r>
              <a:rPr lang="en-US" dirty="0"/>
              <a:t>: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C</a:t>
            </a:r>
            <a:r>
              <a:rPr lang="en-US" dirty="0" smtClean="0"/>
              <a:t>onsistent </a:t>
            </a:r>
            <a:r>
              <a:rPr lang="en-US" dirty="0"/>
              <a:t>B-</a:t>
            </a:r>
            <a:r>
              <a:rPr lang="en-US" dirty="0" smtClean="0"/>
              <a:t>fields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1694850" y="266411"/>
            <a:ext cx="21082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sz="2200" b="1" dirty="0" err="1" smtClean="0">
                <a:solidFill>
                  <a:srgbClr val="292934"/>
                </a:solidFill>
                <a:latin typeface="Garamond"/>
              </a:rPr>
              <a:t>B</a:t>
            </a:r>
            <a:r>
              <a:rPr lang="en-US" sz="2200" b="1" baseline="-25000" dirty="0" err="1" smtClean="0">
                <a:solidFill>
                  <a:srgbClr val="292934"/>
                </a:solidFill>
                <a:latin typeface="Garamond"/>
              </a:rPr>
              <a:t>amb</a:t>
            </a:r>
            <a:r>
              <a:rPr lang="en-US" sz="2200" b="1" dirty="0" smtClean="0">
                <a:solidFill>
                  <a:srgbClr val="292934"/>
                </a:solidFill>
                <a:latin typeface="Garamond"/>
              </a:rPr>
              <a:t> (</a:t>
            </a:r>
            <a:r>
              <a:rPr lang="en-US" sz="2200" b="1" dirty="0" err="1" smtClean="0">
                <a:solidFill>
                  <a:srgbClr val="292934"/>
                </a:solidFill>
                <a:latin typeface="Garamond"/>
              </a:rPr>
              <a:t>deg</a:t>
            </a:r>
            <a:r>
              <a:rPr lang="en-US" sz="2200" b="1" dirty="0" smtClean="0">
                <a:solidFill>
                  <a:srgbClr val="292934"/>
                </a:solidFill>
                <a:latin typeface="Garamond"/>
              </a:rPr>
              <a:t>)</a:t>
            </a:r>
            <a:endParaRPr lang="en-US" sz="2200" b="1" dirty="0">
              <a:solidFill>
                <a:srgbClr val="292934"/>
              </a:solidFill>
              <a:latin typeface="Garamond"/>
            </a:endParaRPr>
          </a:p>
        </p:txBody>
      </p:sp>
      <p:sp>
        <p:nvSpPr>
          <p:cNvPr id="26" name="TextBox 25"/>
          <p:cNvSpPr txBox="1"/>
          <p:nvPr/>
        </p:nvSpPr>
        <p:spPr>
          <a:xfrm rot="16200000">
            <a:off x="-823373" y="3002943"/>
            <a:ext cx="2108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sz="2800" b="1" dirty="0" err="1" smtClean="0">
                <a:solidFill>
                  <a:srgbClr val="292934"/>
                </a:solidFill>
                <a:latin typeface="Garamond"/>
              </a:rPr>
              <a:t>B</a:t>
            </a:r>
            <a:r>
              <a:rPr lang="en-US" sz="2800" b="1" baseline="-25000" dirty="0" err="1" smtClean="0">
                <a:solidFill>
                  <a:srgbClr val="292934"/>
                </a:solidFill>
                <a:latin typeface="Garamond"/>
              </a:rPr>
              <a:t>core</a:t>
            </a:r>
            <a:r>
              <a:rPr lang="en-US" sz="2800" b="1" dirty="0" smtClean="0">
                <a:solidFill>
                  <a:srgbClr val="292934"/>
                </a:solidFill>
                <a:latin typeface="Garamond"/>
              </a:rPr>
              <a:t> (</a:t>
            </a:r>
            <a:r>
              <a:rPr lang="en-US" sz="2800" b="1" dirty="0" err="1" smtClean="0">
                <a:solidFill>
                  <a:srgbClr val="292934"/>
                </a:solidFill>
                <a:latin typeface="Garamond"/>
              </a:rPr>
              <a:t>deg</a:t>
            </a:r>
            <a:r>
              <a:rPr lang="en-US" sz="2800" b="1" dirty="0" smtClean="0">
                <a:solidFill>
                  <a:srgbClr val="292934"/>
                </a:solidFill>
                <a:latin typeface="Garamond"/>
              </a:rPr>
              <a:t>)</a:t>
            </a:r>
            <a:endParaRPr lang="en-US" sz="2800" b="1" dirty="0">
              <a:solidFill>
                <a:srgbClr val="292934"/>
              </a:solidFill>
              <a:latin typeface="Garamond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819400" y="5947312"/>
            <a:ext cx="1165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dirty="0" smtClean="0">
                <a:solidFill>
                  <a:srgbClr val="292934"/>
                </a:solidFill>
                <a:latin typeface="Garamond"/>
              </a:rPr>
              <a:t>Li+ 2009</a:t>
            </a:r>
            <a:endParaRPr lang="en-US" dirty="0">
              <a:solidFill>
                <a:srgbClr val="292934"/>
              </a:solidFill>
              <a:latin typeface="Garamond"/>
            </a:endParaRPr>
          </a:p>
        </p:txBody>
      </p:sp>
      <p:grpSp>
        <p:nvGrpSpPr>
          <p:cNvPr id="34" name="Group 33"/>
          <p:cNvGrpSpPr/>
          <p:nvPr/>
        </p:nvGrpSpPr>
        <p:grpSpPr>
          <a:xfrm>
            <a:off x="352642" y="709073"/>
            <a:ext cx="3732521" cy="6154944"/>
            <a:chOff x="352642" y="455081"/>
            <a:chExt cx="3732521" cy="6154944"/>
          </a:xfrm>
        </p:grpSpPr>
        <p:pic>
          <p:nvPicPr>
            <p:cNvPr id="24" name="Picture 23" descr="li_etal_correlation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113" t="1295" r="1917" b="6207"/>
            <a:stretch/>
          </p:blipFill>
          <p:spPr>
            <a:xfrm>
              <a:off x="878417" y="455081"/>
              <a:ext cx="3206746" cy="6053669"/>
            </a:xfrm>
            <a:prstGeom prst="rect">
              <a:avLst/>
            </a:prstGeom>
          </p:spPr>
        </p:pic>
        <p:sp>
          <p:nvSpPr>
            <p:cNvPr id="28" name="Rectangle 27"/>
            <p:cNvSpPr/>
            <p:nvPr/>
          </p:nvSpPr>
          <p:spPr>
            <a:xfrm>
              <a:off x="591813" y="4683668"/>
              <a:ext cx="328936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/>
              <a:r>
                <a:rPr lang="en-US" sz="2400" b="1" dirty="0" smtClean="0">
                  <a:solidFill>
                    <a:srgbClr val="292934"/>
                  </a:solidFill>
                  <a:latin typeface="Garamond"/>
                </a:rPr>
                <a:t>0</a:t>
              </a:r>
              <a:endParaRPr lang="en-US" sz="2400" b="1" dirty="0">
                <a:solidFill>
                  <a:srgbClr val="292934"/>
                </a:solidFill>
                <a:latin typeface="Garamond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352642" y="6148360"/>
              <a:ext cx="57584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/>
              <a:r>
                <a:rPr lang="en-US" sz="2400" b="1" dirty="0" smtClean="0">
                  <a:solidFill>
                    <a:srgbClr val="292934"/>
                  </a:solidFill>
                  <a:latin typeface="Garamond"/>
                </a:rPr>
                <a:t>-90</a:t>
              </a:r>
              <a:endParaRPr lang="en-US" sz="2400" b="1" dirty="0">
                <a:solidFill>
                  <a:srgbClr val="292934"/>
                </a:solidFill>
                <a:latin typeface="Garamond"/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479570" y="3198083"/>
              <a:ext cx="473206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/>
              <a:r>
                <a:rPr lang="en-US" sz="2400" b="1" dirty="0" smtClean="0">
                  <a:solidFill>
                    <a:srgbClr val="292934"/>
                  </a:solidFill>
                  <a:latin typeface="Garamond"/>
                </a:rPr>
                <a:t>90</a:t>
              </a:r>
              <a:endParaRPr lang="en-US" sz="2400" b="1" dirty="0">
                <a:solidFill>
                  <a:srgbClr val="292934"/>
                </a:solidFill>
                <a:latin typeface="Garamond"/>
              </a:endParaRPr>
            </a:p>
          </p:txBody>
        </p:sp>
      </p:grpSp>
      <p:sp>
        <p:nvSpPr>
          <p:cNvPr id="31" name="Rectangle 30"/>
          <p:cNvSpPr/>
          <p:nvPr/>
        </p:nvSpPr>
        <p:spPr>
          <a:xfrm>
            <a:off x="946421" y="668494"/>
            <a:ext cx="3289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2400" b="1" dirty="0" smtClean="0">
                <a:solidFill>
                  <a:srgbClr val="292934"/>
                </a:solidFill>
                <a:latin typeface="Garamond"/>
              </a:rPr>
              <a:t>0</a:t>
            </a:r>
            <a:endParaRPr lang="en-US" sz="2400" b="1" dirty="0">
              <a:solidFill>
                <a:srgbClr val="292934"/>
              </a:solidFill>
              <a:latin typeface="Garamond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3549058" y="670488"/>
            <a:ext cx="59508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2400" b="1" dirty="0" smtClean="0">
                <a:solidFill>
                  <a:srgbClr val="292934"/>
                </a:solidFill>
                <a:latin typeface="Garamond"/>
              </a:rPr>
              <a:t>180</a:t>
            </a:r>
            <a:endParaRPr lang="en-US" sz="2400" b="1" dirty="0">
              <a:solidFill>
                <a:srgbClr val="292934"/>
              </a:solidFill>
              <a:latin typeface="Garamond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2177123" y="685303"/>
            <a:ext cx="4732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2400" b="1" dirty="0" smtClean="0">
                <a:solidFill>
                  <a:srgbClr val="292934"/>
                </a:solidFill>
                <a:latin typeface="Garamond"/>
              </a:rPr>
              <a:t>90</a:t>
            </a:r>
            <a:endParaRPr lang="en-US" sz="2400" b="1" dirty="0">
              <a:solidFill>
                <a:srgbClr val="292934"/>
              </a:solidFill>
              <a:latin typeface="Garamond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542709" y="6238852"/>
            <a:ext cx="1525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dirty="0" smtClean="0">
                <a:solidFill>
                  <a:srgbClr val="292934"/>
                </a:solidFill>
                <a:latin typeface="Garamond"/>
              </a:rPr>
              <a:t>H.-b. Li+ 2009</a:t>
            </a:r>
            <a:endParaRPr lang="en-US" dirty="0">
              <a:solidFill>
                <a:srgbClr val="292934"/>
              </a:solidFill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25154027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Multi-scale comparisons: B-fields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94281" y="1552100"/>
            <a:ext cx="3526371" cy="45397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0" b="1" dirty="0">
                <a:solidFill>
                  <a:schemeClr val="bg1">
                    <a:lumMod val="65000"/>
                  </a:schemeClr>
                </a:solidFill>
              </a:rPr>
              <a:t>&gt;</a:t>
            </a:r>
            <a:r>
              <a:rPr lang="en-US" sz="9000" b="1" dirty="0"/>
              <a:t> </a:t>
            </a:r>
            <a:r>
              <a:rPr lang="en-US" sz="9000" b="1" dirty="0" smtClean="0">
                <a:solidFill>
                  <a:srgbClr val="292934"/>
                </a:solidFill>
                <a:latin typeface="Garamond"/>
              </a:rPr>
              <a:t>1 pc</a:t>
            </a:r>
          </a:p>
          <a:p>
            <a:pPr algn="r"/>
            <a:endParaRPr lang="en-US" b="1" dirty="0">
              <a:solidFill>
                <a:srgbClr val="292934"/>
              </a:solidFill>
              <a:latin typeface="Garamond"/>
            </a:endParaRPr>
          </a:p>
          <a:p>
            <a:pPr algn="r"/>
            <a:r>
              <a:rPr lang="en-US" sz="6500" b="1" dirty="0" smtClean="0">
                <a:solidFill>
                  <a:srgbClr val="292934"/>
                </a:solidFill>
                <a:latin typeface="Garamond"/>
              </a:rPr>
              <a:t>0.1 pc</a:t>
            </a:r>
          </a:p>
          <a:p>
            <a:pPr algn="r"/>
            <a:endParaRPr lang="en-US" b="1" dirty="0">
              <a:solidFill>
                <a:srgbClr val="292934"/>
              </a:solidFill>
              <a:latin typeface="Garamond"/>
            </a:endParaRPr>
          </a:p>
          <a:p>
            <a:pPr algn="r"/>
            <a:r>
              <a:rPr lang="en-US" sz="4500" b="1" dirty="0" smtClean="0">
                <a:solidFill>
                  <a:schemeClr val="bg1">
                    <a:lumMod val="75000"/>
                  </a:schemeClr>
                </a:solidFill>
                <a:latin typeface="Garamond"/>
              </a:rPr>
              <a:t>1000 AU</a:t>
            </a:r>
          </a:p>
          <a:p>
            <a:pPr algn="r"/>
            <a:endParaRPr lang="en-US" b="1" dirty="0">
              <a:solidFill>
                <a:schemeClr val="bg1">
                  <a:lumMod val="75000"/>
                </a:schemeClr>
              </a:solidFill>
              <a:latin typeface="Garamond"/>
            </a:endParaRPr>
          </a:p>
          <a:p>
            <a:pPr algn="r"/>
            <a:r>
              <a:rPr lang="en-US" sz="3500" b="1" dirty="0" smtClean="0">
                <a:solidFill>
                  <a:schemeClr val="bg1">
                    <a:lumMod val="75000"/>
                  </a:schemeClr>
                </a:solidFill>
                <a:latin typeface="Garamond"/>
              </a:rPr>
              <a:t>100 AU</a:t>
            </a:r>
            <a:endParaRPr lang="en-US" sz="3500" b="1" dirty="0">
              <a:solidFill>
                <a:schemeClr val="bg1">
                  <a:lumMod val="75000"/>
                </a:schemeClr>
              </a:solidFill>
              <a:latin typeface="Garamond"/>
            </a:endParaRPr>
          </a:p>
        </p:txBody>
      </p:sp>
      <p:sp>
        <p:nvSpPr>
          <p:cNvPr id="9" name="Curved Left Arrow 8"/>
          <p:cNvSpPr/>
          <p:nvPr/>
        </p:nvSpPr>
        <p:spPr>
          <a:xfrm>
            <a:off x="3919231" y="2332076"/>
            <a:ext cx="930547" cy="1795589"/>
          </a:xfrm>
          <a:prstGeom prst="curved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998389" y="2912076"/>
            <a:ext cx="2932056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800" b="1" dirty="0" smtClean="0">
                <a:solidFill>
                  <a:srgbClr val="292934"/>
                </a:solidFill>
              </a:rPr>
              <a:t>CONSISTENT</a:t>
            </a:r>
          </a:p>
          <a:p>
            <a:pPr lvl="0"/>
            <a:endParaRPr lang="en-US" sz="1000" b="1" dirty="0">
              <a:solidFill>
                <a:srgbClr val="292934"/>
              </a:solidFill>
            </a:endParaRPr>
          </a:p>
          <a:p>
            <a:pPr defTabSz="914400"/>
            <a:r>
              <a:rPr lang="en-US" sz="2500" dirty="0" err="1" smtClean="0">
                <a:solidFill>
                  <a:srgbClr val="292934"/>
                </a:solidFill>
                <a:latin typeface="Garamond"/>
              </a:rPr>
              <a:t>Hua-bai</a:t>
            </a:r>
            <a:r>
              <a:rPr lang="en-US" sz="2500" dirty="0" smtClean="0">
                <a:solidFill>
                  <a:srgbClr val="292934"/>
                </a:solidFill>
                <a:latin typeface="Garamond"/>
              </a:rPr>
              <a:t> Li+ 2009</a:t>
            </a:r>
            <a:endParaRPr lang="en-US" sz="2500" dirty="0">
              <a:solidFill>
                <a:srgbClr val="292934"/>
              </a:solidFill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36135470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Future</a:t>
            </a:r>
            <a:r>
              <a:rPr lang="en-US" dirty="0" smtClean="0"/>
              <a:t> multi-scale comparison: B-fields</a:t>
            </a:r>
            <a:endParaRPr lang="en-US" b="1" dirty="0"/>
          </a:p>
        </p:txBody>
      </p:sp>
      <p:sp>
        <p:nvSpPr>
          <p:cNvPr id="4" name="TextBox 3"/>
          <p:cNvSpPr txBox="1"/>
          <p:nvPr/>
        </p:nvSpPr>
        <p:spPr>
          <a:xfrm>
            <a:off x="1130052" y="1552100"/>
            <a:ext cx="2690600" cy="45397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0" b="1" dirty="0" smtClean="0">
                <a:solidFill>
                  <a:srgbClr val="BFBFBF"/>
                </a:solidFill>
                <a:latin typeface="Garamond"/>
              </a:rPr>
              <a:t>1 pc</a:t>
            </a:r>
          </a:p>
          <a:p>
            <a:pPr algn="r"/>
            <a:endParaRPr lang="en-US" b="1" dirty="0">
              <a:solidFill>
                <a:srgbClr val="BFBFBF"/>
              </a:solidFill>
              <a:latin typeface="Garamond"/>
            </a:endParaRPr>
          </a:p>
          <a:p>
            <a:pPr algn="r"/>
            <a:r>
              <a:rPr lang="en-US" sz="6500" b="1" dirty="0" smtClean="0">
                <a:latin typeface="Garamond"/>
              </a:rPr>
              <a:t>0.1 pc</a:t>
            </a:r>
          </a:p>
          <a:p>
            <a:pPr algn="r"/>
            <a:endParaRPr lang="en-US" b="1" dirty="0">
              <a:latin typeface="Garamond"/>
            </a:endParaRPr>
          </a:p>
          <a:p>
            <a:pPr algn="r"/>
            <a:r>
              <a:rPr lang="en-US" sz="4500" b="1" dirty="0" smtClean="0">
                <a:latin typeface="Garamond"/>
              </a:rPr>
              <a:t>1000 AU</a:t>
            </a:r>
          </a:p>
          <a:p>
            <a:pPr algn="r"/>
            <a:endParaRPr lang="en-US" b="1" dirty="0">
              <a:solidFill>
                <a:schemeClr val="bg1">
                  <a:lumMod val="75000"/>
                </a:schemeClr>
              </a:solidFill>
              <a:latin typeface="Garamond"/>
            </a:endParaRPr>
          </a:p>
          <a:p>
            <a:pPr algn="r"/>
            <a:r>
              <a:rPr lang="en-US" sz="3500" b="1" dirty="0" smtClean="0">
                <a:solidFill>
                  <a:schemeClr val="bg1">
                    <a:lumMod val="75000"/>
                  </a:schemeClr>
                </a:solidFill>
                <a:latin typeface="Garamond"/>
              </a:rPr>
              <a:t>100 AU</a:t>
            </a:r>
            <a:endParaRPr lang="en-US" sz="3500" b="1" dirty="0">
              <a:solidFill>
                <a:schemeClr val="bg1">
                  <a:lumMod val="75000"/>
                </a:schemeClr>
              </a:solidFill>
              <a:latin typeface="Garamond"/>
            </a:endParaRPr>
          </a:p>
        </p:txBody>
      </p:sp>
      <p:sp>
        <p:nvSpPr>
          <p:cNvPr id="9" name="Curved Left Arrow 8"/>
          <p:cNvSpPr/>
          <p:nvPr/>
        </p:nvSpPr>
        <p:spPr>
          <a:xfrm>
            <a:off x="3820652" y="3722561"/>
            <a:ext cx="930547" cy="1390488"/>
          </a:xfrm>
          <a:prstGeom prst="curved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978195" y="3915974"/>
            <a:ext cx="247247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smtClean="0"/>
              <a:t>SCUBA/CSO +</a:t>
            </a:r>
          </a:p>
          <a:p>
            <a:r>
              <a:rPr lang="en-US" sz="2500" dirty="0" smtClean="0"/>
              <a:t>CARMA/SMA</a:t>
            </a:r>
            <a:endParaRPr lang="en-US" sz="2500" dirty="0"/>
          </a:p>
        </p:txBody>
      </p:sp>
      <p:sp>
        <p:nvSpPr>
          <p:cNvPr id="7" name="TextBox 6"/>
          <p:cNvSpPr txBox="1"/>
          <p:nvPr/>
        </p:nvSpPr>
        <p:spPr>
          <a:xfrm rot="19240276">
            <a:off x="7162593" y="3734422"/>
            <a:ext cx="247247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 smtClean="0"/>
              <a:t>Consistent?</a:t>
            </a:r>
            <a:endParaRPr lang="en-US" sz="2500" b="1" dirty="0"/>
          </a:p>
        </p:txBody>
      </p:sp>
    </p:spTree>
    <p:extLst>
      <p:ext uri="{BB962C8B-B14F-4D97-AF65-F5344CB8AC3E}">
        <p14:creationId xmlns:p14="http://schemas.microsoft.com/office/powerpoint/2010/main" val="18562357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Future</a:t>
            </a:r>
            <a:r>
              <a:rPr lang="en-US" dirty="0" smtClean="0"/>
              <a:t> multi-scale comparison: B-fields</a:t>
            </a:r>
            <a:endParaRPr lang="en-US" b="1" dirty="0"/>
          </a:p>
        </p:txBody>
      </p:sp>
      <p:sp>
        <p:nvSpPr>
          <p:cNvPr id="4" name="TextBox 3"/>
          <p:cNvSpPr txBox="1"/>
          <p:nvPr/>
        </p:nvSpPr>
        <p:spPr>
          <a:xfrm>
            <a:off x="1130052" y="1552100"/>
            <a:ext cx="2690600" cy="45397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0" b="1" dirty="0" smtClean="0">
                <a:solidFill>
                  <a:srgbClr val="BFBFBF"/>
                </a:solidFill>
                <a:latin typeface="Garamond"/>
              </a:rPr>
              <a:t>1 pc</a:t>
            </a:r>
          </a:p>
          <a:p>
            <a:pPr algn="r"/>
            <a:endParaRPr lang="en-US" b="1" dirty="0">
              <a:solidFill>
                <a:srgbClr val="BFBFBF"/>
              </a:solidFill>
              <a:latin typeface="Garamond"/>
            </a:endParaRPr>
          </a:p>
          <a:p>
            <a:pPr algn="r"/>
            <a:r>
              <a:rPr lang="en-US" sz="6500" b="1" dirty="0" smtClean="0">
                <a:solidFill>
                  <a:schemeClr val="bg1">
                    <a:lumMod val="75000"/>
                  </a:schemeClr>
                </a:solidFill>
                <a:latin typeface="Garamond"/>
              </a:rPr>
              <a:t>0.1 pc</a:t>
            </a:r>
          </a:p>
          <a:p>
            <a:pPr algn="r"/>
            <a:endParaRPr lang="en-US" b="1" dirty="0">
              <a:latin typeface="Garamond"/>
            </a:endParaRPr>
          </a:p>
          <a:p>
            <a:pPr algn="r"/>
            <a:r>
              <a:rPr lang="en-US" sz="4500" b="1" dirty="0" smtClean="0">
                <a:latin typeface="Garamond"/>
              </a:rPr>
              <a:t>1000 AU</a:t>
            </a:r>
          </a:p>
          <a:p>
            <a:pPr algn="r"/>
            <a:endParaRPr lang="en-US" b="1" dirty="0">
              <a:latin typeface="Garamond"/>
            </a:endParaRPr>
          </a:p>
          <a:p>
            <a:pPr algn="r"/>
            <a:r>
              <a:rPr lang="en-US" sz="3500" b="1" dirty="0" smtClean="0">
                <a:latin typeface="Garamond"/>
              </a:rPr>
              <a:t>100 AU</a:t>
            </a:r>
            <a:endParaRPr lang="en-US" sz="3500" b="1" dirty="0">
              <a:latin typeface="Garamond"/>
            </a:endParaRPr>
          </a:p>
        </p:txBody>
      </p:sp>
      <p:sp>
        <p:nvSpPr>
          <p:cNvPr id="9" name="Curved Left Arrow 8"/>
          <p:cNvSpPr/>
          <p:nvPr/>
        </p:nvSpPr>
        <p:spPr>
          <a:xfrm>
            <a:off x="3820652" y="4780886"/>
            <a:ext cx="930547" cy="1202225"/>
          </a:xfrm>
          <a:prstGeom prst="curved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879419" y="4875530"/>
            <a:ext cx="403880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smtClean="0"/>
              <a:t>CARMA/SMA +</a:t>
            </a:r>
          </a:p>
          <a:p>
            <a:r>
              <a:rPr lang="en-US" sz="2500" dirty="0" smtClean="0"/>
              <a:t>ALMA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4062211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9142" y="479055"/>
            <a:ext cx="8956711" cy="6506432"/>
          </a:xfrm>
        </p:spPr>
        <p:txBody>
          <a:bodyPr>
            <a:normAutofit fontScale="70000" lnSpcReduction="20000"/>
          </a:bodyPr>
          <a:lstStyle/>
          <a:p>
            <a:endParaRPr lang="en-US" dirty="0" smtClean="0"/>
          </a:p>
          <a:p>
            <a:endParaRPr lang="en-US" sz="1300" dirty="0" smtClean="0"/>
          </a:p>
          <a:p>
            <a:r>
              <a:rPr lang="en-US" sz="3000" dirty="0" smtClean="0"/>
              <a:t>B-fields are either </a:t>
            </a:r>
            <a:r>
              <a:rPr lang="en-US" sz="3000" b="1" dirty="0" smtClean="0"/>
              <a:t>preferentially misaligned</a:t>
            </a:r>
            <a:r>
              <a:rPr lang="en-US" sz="3000" dirty="0" smtClean="0"/>
              <a:t> (perp.) or</a:t>
            </a:r>
            <a:r>
              <a:rPr lang="en-US" sz="3000" b="1" dirty="0" smtClean="0"/>
              <a:t> randomly </a:t>
            </a:r>
            <a:r>
              <a:rPr lang="en-US" sz="3000" b="1" dirty="0"/>
              <a:t>aligned </a:t>
            </a:r>
            <a:r>
              <a:rPr lang="en-US" sz="3000" dirty="0" smtClean="0"/>
              <a:t>with respect to outflows at the ~1000 AU scale</a:t>
            </a:r>
          </a:p>
          <a:p>
            <a:pPr lvl="1"/>
            <a:r>
              <a:rPr lang="en-US" sz="2800" dirty="0" smtClean="0"/>
              <a:t>Thus, </a:t>
            </a:r>
            <a:r>
              <a:rPr lang="en-US" sz="2800" dirty="0" err="1" smtClean="0"/>
              <a:t>circumstellar</a:t>
            </a:r>
            <a:r>
              <a:rPr lang="en-US" sz="2800" dirty="0" smtClean="0"/>
              <a:t> disks are misaligned with fields in the cores from which they formed</a:t>
            </a:r>
            <a:endParaRPr lang="en-US" sz="2600" dirty="0"/>
          </a:p>
          <a:p>
            <a:pPr lvl="1"/>
            <a:endParaRPr lang="en-US" sz="3000" b="1" dirty="0" smtClean="0"/>
          </a:p>
          <a:p>
            <a:r>
              <a:rPr lang="en-US" sz="3400" dirty="0" smtClean="0"/>
              <a:t>Questions:</a:t>
            </a:r>
          </a:p>
          <a:p>
            <a:pPr lvl="1"/>
            <a:r>
              <a:rPr lang="en-US" sz="3000" dirty="0" smtClean="0"/>
              <a:t>Why are B-fields and outflows randomly aligned (turbulence?)</a:t>
            </a:r>
          </a:p>
          <a:p>
            <a:pPr lvl="1"/>
            <a:r>
              <a:rPr lang="en-US" sz="3000" dirty="0" smtClean="0"/>
              <a:t>Will disk-scale B-field measurements unite the two tales?</a:t>
            </a:r>
          </a:p>
          <a:p>
            <a:endParaRPr lang="en-US" sz="3400" dirty="0" smtClean="0"/>
          </a:p>
          <a:p>
            <a:r>
              <a:rPr lang="en-US" sz="3400" dirty="0" smtClean="0"/>
              <a:t>Future work:</a:t>
            </a:r>
          </a:p>
          <a:p>
            <a:pPr lvl="1"/>
            <a:r>
              <a:rPr lang="en-US" sz="3000" dirty="0" smtClean="0"/>
              <a:t>Compare polarization in filaments with ALMA data</a:t>
            </a:r>
          </a:p>
          <a:p>
            <a:pPr lvl="1"/>
            <a:r>
              <a:rPr lang="en-US" sz="3000" dirty="0" smtClean="0"/>
              <a:t>Compare B-fields at SCUBA </a:t>
            </a:r>
            <a:r>
              <a:rPr lang="en-US" sz="3000" dirty="0" smtClean="0">
                <a:sym typeface="Wingdings"/>
              </a:rPr>
              <a:t> CARMA scales</a:t>
            </a:r>
          </a:p>
          <a:p>
            <a:pPr lvl="1"/>
            <a:r>
              <a:rPr lang="en-US" sz="3000" dirty="0" smtClean="0">
                <a:sym typeface="Wingdings"/>
              </a:rPr>
              <a:t>Compare B-fields at CARMA  ALMA scales</a:t>
            </a:r>
          </a:p>
          <a:p>
            <a:pPr lvl="1"/>
            <a:endParaRPr lang="en-US" sz="3000" dirty="0">
              <a:sym typeface="Wingdings"/>
            </a:endParaRPr>
          </a:p>
          <a:p>
            <a:r>
              <a:rPr lang="en-US" sz="3400" dirty="0"/>
              <a:t>CARMA 1 mm polarization system is fully functional, and accepting proposals (next deadline is </a:t>
            </a:r>
            <a:r>
              <a:rPr lang="en-US" sz="3400" b="1" dirty="0"/>
              <a:t>May 21</a:t>
            </a:r>
            <a:r>
              <a:rPr lang="en-US" sz="3400" dirty="0" smtClean="0"/>
              <a:t>)</a:t>
            </a:r>
            <a:endParaRPr lang="en-US" sz="3000" dirty="0" smtClean="0">
              <a:sym typeface="Wingdings"/>
            </a:endParaRPr>
          </a:p>
          <a:p>
            <a:pPr lvl="1"/>
            <a:endParaRPr lang="en-US" sz="1400" b="1" dirty="0" smtClean="0"/>
          </a:p>
          <a:p>
            <a:r>
              <a:rPr lang="en-US" b="1" dirty="0" smtClean="0"/>
              <a:t>TADPOL results: </a:t>
            </a:r>
            <a:r>
              <a:rPr lang="en-US" dirty="0">
                <a:hlinkClick r:id="rId3"/>
              </a:rPr>
              <a:t>ApJ, 768, 159</a:t>
            </a:r>
            <a:endParaRPr lang="en-US" dirty="0"/>
          </a:p>
          <a:p>
            <a:r>
              <a:rPr lang="en-US" b="1" dirty="0" smtClean="0"/>
              <a:t>TADPOL survey</a:t>
            </a:r>
            <a:r>
              <a:rPr lang="en-US" dirty="0" smtClean="0"/>
              <a:t> (CARMA key project): </a:t>
            </a:r>
            <a:r>
              <a:rPr lang="en-US" dirty="0" smtClean="0">
                <a:hlinkClick r:id="rId4" action="ppaction://hlinkfile"/>
              </a:rPr>
              <a:t>tadpol.astro.illinois.edu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232" y="72136"/>
            <a:ext cx="8229600" cy="990600"/>
          </a:xfrm>
        </p:spPr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93971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Magnetized star formation</a:t>
            </a:r>
          </a:p>
          <a:p>
            <a:endParaRPr lang="en-US" dirty="0"/>
          </a:p>
          <a:p>
            <a:r>
              <a:rPr lang="en-US" b="1" dirty="0" smtClean="0">
                <a:solidFill>
                  <a:schemeClr val="bg1">
                    <a:lumMod val="75000"/>
                  </a:schemeClr>
                </a:solidFill>
              </a:rPr>
              <a:t>B-fields vs. outflows: 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multi-scale comparisons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Outflows/jets/disks and B-fields are randomly aligned</a:t>
            </a:r>
            <a:endParaRPr lang="en-US" b="1" dirty="0" smtClean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en-US" b="1" dirty="0" smtClean="0">
                <a:solidFill>
                  <a:schemeClr val="bg1">
                    <a:lumMod val="75000"/>
                  </a:schemeClr>
                </a:solidFill>
              </a:rPr>
              <a:t>TADPOL survey</a:t>
            </a:r>
            <a:endParaRPr lang="en-US" b="1" dirty="0">
              <a:solidFill>
                <a:schemeClr val="bg1">
                  <a:lumMod val="75000"/>
                </a:schemeClr>
              </a:solidFill>
            </a:endParaRPr>
          </a:p>
          <a:p>
            <a:pPr lvl="2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CARMA 1mm full-Stokes polarization system</a:t>
            </a:r>
          </a:p>
          <a:p>
            <a:pPr lvl="2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TADPOL results</a:t>
            </a:r>
          </a:p>
          <a:p>
            <a:pPr lvl="2"/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b="1" dirty="0" smtClean="0">
                <a:solidFill>
                  <a:schemeClr val="bg1">
                    <a:lumMod val="75000"/>
                  </a:schemeClr>
                </a:solidFill>
              </a:rPr>
              <a:t>B-fields: 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multi-scale comparisons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Cloud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sym typeface="Wingdings"/>
              </a:rPr>
              <a:t> core  envelope  disk</a:t>
            </a:r>
          </a:p>
          <a:p>
            <a:pPr lvl="1"/>
            <a:endParaRPr lang="en-US" b="1" dirty="0" smtClean="0"/>
          </a:p>
        </p:txBody>
      </p:sp>
    </p:spTree>
    <p:extLst>
      <p:ext uri="{BB962C8B-B14F-4D97-AF65-F5344CB8AC3E}">
        <p14:creationId xmlns:p14="http://schemas.microsoft.com/office/powerpoint/2010/main" val="23109250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4704"/>
            <a:ext cx="8229600" cy="48768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sz="3200" dirty="0" smtClean="0"/>
          </a:p>
          <a:p>
            <a:pPr marL="0" indent="0" algn="ctr">
              <a:buNone/>
            </a:pPr>
            <a:endParaRPr lang="en-US" sz="3200" dirty="0"/>
          </a:p>
          <a:p>
            <a:pPr marL="0" indent="0" algn="ctr">
              <a:buNone/>
            </a:pPr>
            <a:endParaRPr lang="en-US" sz="3200" dirty="0" smtClean="0"/>
          </a:p>
          <a:p>
            <a:pPr marL="0" indent="0" algn="ctr">
              <a:buNone/>
            </a:pPr>
            <a:r>
              <a:rPr lang="en-US" sz="3200" b="1" dirty="0" smtClean="0">
                <a:solidFill>
                  <a:schemeClr val="tx2"/>
                </a:solidFill>
              </a:rPr>
              <a:t>Fin</a:t>
            </a:r>
            <a:endParaRPr lang="en-US" sz="32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85645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7" name="Picture 2" descr="peyeyra_pg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44" t="34851" r="13544" b="38467"/>
          <a:stretch>
            <a:fillRect/>
          </a:stretch>
        </p:blipFill>
        <p:spPr bwMode="auto">
          <a:xfrm>
            <a:off x="2384425" y="241300"/>
            <a:ext cx="2733675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178" name="Picture 3" descr="peyeyra_pg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80" t="1459" r="1195" b="37662"/>
          <a:stretch>
            <a:fillRect/>
          </a:stretch>
        </p:blipFill>
        <p:spPr bwMode="auto">
          <a:xfrm>
            <a:off x="4419600" y="1446213"/>
            <a:ext cx="2806700" cy="2744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179" name="Picture 4" descr="peyeyra_pg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65" t="1471" b="43510"/>
          <a:stretch>
            <a:fillRect/>
          </a:stretch>
        </p:blipFill>
        <p:spPr bwMode="auto">
          <a:xfrm>
            <a:off x="6173788" y="4156075"/>
            <a:ext cx="2787650" cy="2701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180" name="Picture 5" descr="peyeyra_pg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16" r="52248" b="62622"/>
          <a:stretch>
            <a:fillRect/>
          </a:stretch>
        </p:blipFill>
        <p:spPr bwMode="auto">
          <a:xfrm>
            <a:off x="76200" y="2260600"/>
            <a:ext cx="4114800" cy="3973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82902" y="6207241"/>
            <a:ext cx="3721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dirty="0" err="1" smtClean="0">
                <a:solidFill>
                  <a:srgbClr val="000000"/>
                </a:solidFill>
                <a:latin typeface="Garamond"/>
                <a:ea typeface="ＭＳ Ｐゴシック"/>
                <a:cs typeface="Garamond"/>
              </a:rPr>
              <a:t>Pereyra</a:t>
            </a:r>
            <a:r>
              <a:rPr lang="en-US" dirty="0" smtClean="0">
                <a:solidFill>
                  <a:srgbClr val="000000"/>
                </a:solidFill>
                <a:latin typeface="Garamond"/>
                <a:ea typeface="ＭＳ Ｐゴシック"/>
                <a:cs typeface="Garamond"/>
              </a:rPr>
              <a:t> &amp; </a:t>
            </a:r>
            <a:r>
              <a:rPr lang="en-US" dirty="0" err="1" smtClean="0">
                <a:solidFill>
                  <a:srgbClr val="000000"/>
                </a:solidFill>
                <a:latin typeface="Garamond"/>
                <a:ea typeface="ＭＳ Ｐゴシック"/>
                <a:cs typeface="Garamond"/>
              </a:rPr>
              <a:t>Magalhães</a:t>
            </a:r>
            <a:r>
              <a:rPr lang="en-US" dirty="0" smtClean="0">
                <a:solidFill>
                  <a:srgbClr val="000000"/>
                </a:solidFill>
                <a:latin typeface="Garamond"/>
                <a:ea typeface="ＭＳ Ｐゴシック"/>
                <a:cs typeface="Garamond"/>
              </a:rPr>
              <a:t> 2004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5702300" y="228600"/>
            <a:ext cx="28194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dirty="0" smtClean="0">
                <a:solidFill>
                  <a:srgbClr val="D2533C"/>
                </a:solidFill>
                <a:latin typeface="Garamond"/>
                <a:ea typeface="ＭＳ Ｐゴシック"/>
              </a:rPr>
              <a:t>Large-scale: ordered fields</a:t>
            </a:r>
            <a:endParaRPr lang="en-US" dirty="0">
              <a:solidFill>
                <a:srgbClr val="D2533C"/>
              </a:solidFill>
              <a:latin typeface="Garamond"/>
              <a:ea typeface="ＭＳ Ｐゴシック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374937" y="2349500"/>
            <a:ext cx="1" cy="3746500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triangle" w="lg" len="med"/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 rot="5400000">
            <a:off x="-317986" y="4087336"/>
            <a:ext cx="11659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sz="1400" b="1" dirty="0" smtClean="0">
                <a:solidFill>
                  <a:srgbClr val="000000"/>
                </a:solidFill>
                <a:latin typeface="Garamond"/>
                <a:ea typeface="ＭＳ Ｐゴシック"/>
                <a:cs typeface="Garamond"/>
              </a:rPr>
              <a:t>2.5 degrees</a:t>
            </a:r>
            <a:endParaRPr lang="en-US" sz="1400" b="1" dirty="0">
              <a:solidFill>
                <a:srgbClr val="000000"/>
              </a:solidFill>
              <a:latin typeface="Garamond"/>
              <a:ea typeface="ＭＳ Ｐゴシック"/>
              <a:cs typeface="Garamond"/>
            </a:endParaRPr>
          </a:p>
        </p:txBody>
      </p:sp>
      <p:grpSp>
        <p:nvGrpSpPr>
          <p:cNvPr id="19" name="Group 18"/>
          <p:cNvGrpSpPr/>
          <p:nvPr/>
        </p:nvGrpSpPr>
        <p:grpSpPr>
          <a:xfrm rot="3150380">
            <a:off x="5323925" y="6025578"/>
            <a:ext cx="591148" cy="535624"/>
            <a:chOff x="6985000" y="4734876"/>
            <a:chExt cx="591148" cy="535624"/>
          </a:xfrm>
        </p:grpSpPr>
        <p:cxnSp>
          <p:nvCxnSpPr>
            <p:cNvPr id="21" name="Straight Arrow Connector 20"/>
            <p:cNvCxnSpPr/>
            <p:nvPr/>
          </p:nvCxnSpPr>
          <p:spPr>
            <a:xfrm flipV="1">
              <a:off x="6985000" y="4832350"/>
              <a:ext cx="0" cy="438150"/>
            </a:xfrm>
            <a:prstGeom prst="straightConnector1">
              <a:avLst/>
            </a:prstGeom>
            <a:ln w="28575" cmpd="sng">
              <a:solidFill>
                <a:schemeClr val="tx1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7023976" y="4734876"/>
              <a:ext cx="5521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en-US" sz="1600" b="1" dirty="0" smtClean="0">
                  <a:solidFill>
                    <a:srgbClr val="000000"/>
                  </a:solidFill>
                  <a:latin typeface="Times New Roman"/>
                  <a:ea typeface="ＭＳ Ｐゴシック"/>
                </a:rPr>
                <a:t>E,B</a:t>
              </a:r>
              <a:endParaRPr lang="en-US" sz="1600" b="1" dirty="0">
                <a:solidFill>
                  <a:srgbClr val="000000"/>
                </a:solidFill>
                <a:latin typeface="Times New Roman"/>
                <a:ea typeface="ＭＳ Ｐゴシック"/>
              </a:endParaRPr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990600" y="1844069"/>
            <a:ext cx="3721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sz="2400" dirty="0" err="1" smtClean="0">
                <a:solidFill>
                  <a:srgbClr val="000000"/>
                </a:solidFill>
                <a:latin typeface="Garamond"/>
                <a:ea typeface="ＭＳ Ｐゴシック"/>
                <a:cs typeface="Garamond"/>
              </a:rPr>
              <a:t>Musca</a:t>
            </a:r>
            <a:r>
              <a:rPr lang="en-US" sz="2400" dirty="0" smtClean="0">
                <a:solidFill>
                  <a:srgbClr val="000000"/>
                </a:solidFill>
                <a:latin typeface="Garamond"/>
                <a:ea typeface="ＭＳ Ｐゴシック"/>
                <a:cs typeface="Garamond"/>
              </a:rPr>
              <a:t> dark cloud</a:t>
            </a:r>
            <a:endParaRPr lang="en-US" sz="2400" dirty="0">
              <a:solidFill>
                <a:srgbClr val="000000"/>
              </a:solidFill>
              <a:latin typeface="Garamond"/>
              <a:ea typeface="ＭＳ Ｐゴシック"/>
              <a:cs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23160836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res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762000"/>
            <a:ext cx="9144000" cy="9144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-45764" y="6333203"/>
            <a:ext cx="2772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bg1"/>
                </a:solidFill>
                <a:latin typeface="Garamond"/>
                <a:cs typeface="Garamond"/>
              </a:rPr>
              <a:t>Credit: Bill Saxton</a:t>
            </a:r>
            <a:r>
              <a:rPr lang="en-US" sz="1200" dirty="0">
                <a:solidFill>
                  <a:schemeClr val="bg1"/>
                </a:solidFill>
                <a:latin typeface="Garamond"/>
                <a:cs typeface="Garamond"/>
              </a:rPr>
              <a:t>,</a:t>
            </a:r>
            <a:r>
              <a:rPr lang="en-US" sz="1200" dirty="0" smtClean="0">
                <a:solidFill>
                  <a:schemeClr val="bg1"/>
                </a:solidFill>
                <a:latin typeface="Garamond"/>
                <a:cs typeface="Garamond"/>
              </a:rPr>
              <a:t> Harvard-Smithsonian Center for Astrophysics</a:t>
            </a:r>
            <a:endParaRPr lang="en-US" sz="1200" dirty="0">
              <a:solidFill>
                <a:schemeClr val="bg1"/>
              </a:solidFill>
              <a:latin typeface="Garamond"/>
              <a:cs typeface="Garamond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solidFill>
                  <a:srgbClr val="BFBFBF"/>
                </a:solidFill>
              </a:rPr>
              <a:t>Magnetized star formation</a:t>
            </a:r>
          </a:p>
          <a:p>
            <a:endParaRPr lang="en-US" dirty="0"/>
          </a:p>
          <a:p>
            <a:r>
              <a:rPr lang="en-US" b="1" dirty="0" smtClean="0"/>
              <a:t>B-fields vs. outflows: </a:t>
            </a:r>
            <a:r>
              <a:rPr lang="en-US" dirty="0" smtClean="0"/>
              <a:t>multi-scale comparisons</a:t>
            </a:r>
            <a:endParaRPr lang="en-US" dirty="0"/>
          </a:p>
          <a:p>
            <a:pPr lvl="1"/>
            <a:r>
              <a:rPr lang="en-US" dirty="0" smtClean="0"/>
              <a:t>Outflows/jets/disks and B-fields are randomly aligned</a:t>
            </a:r>
            <a:endParaRPr lang="en-US" b="1" dirty="0" smtClean="0"/>
          </a:p>
          <a:p>
            <a:pPr lvl="1"/>
            <a:r>
              <a:rPr lang="en-US" b="1" dirty="0" smtClean="0"/>
              <a:t>TADPOL survey</a:t>
            </a:r>
            <a:endParaRPr lang="en-US" b="1" dirty="0"/>
          </a:p>
          <a:p>
            <a:pPr lvl="2"/>
            <a:r>
              <a:rPr lang="en-US" dirty="0" smtClean="0"/>
              <a:t>CARMA 1mm full-Stokes polarization system</a:t>
            </a:r>
          </a:p>
          <a:p>
            <a:pPr lvl="2"/>
            <a:r>
              <a:rPr lang="en-US" dirty="0" smtClean="0"/>
              <a:t>TADPOL results</a:t>
            </a:r>
          </a:p>
          <a:p>
            <a:pPr lvl="2"/>
            <a:endParaRPr lang="en-US" dirty="0"/>
          </a:p>
          <a:p>
            <a:r>
              <a:rPr lang="en-US" b="1" dirty="0" smtClean="0">
                <a:solidFill>
                  <a:srgbClr val="BFBFBF"/>
                </a:solidFill>
              </a:rPr>
              <a:t>B-fields: </a:t>
            </a:r>
            <a:r>
              <a:rPr lang="en-US" dirty="0" smtClean="0">
                <a:solidFill>
                  <a:srgbClr val="BFBFBF"/>
                </a:solidFill>
              </a:rPr>
              <a:t>multi-scale comparisons</a:t>
            </a:r>
          </a:p>
          <a:p>
            <a:pPr lvl="1"/>
            <a:r>
              <a:rPr lang="en-US" dirty="0">
                <a:solidFill>
                  <a:srgbClr val="BFBFBF"/>
                </a:solidFill>
              </a:rPr>
              <a:t>Cloud </a:t>
            </a:r>
            <a:r>
              <a:rPr lang="en-US" dirty="0">
                <a:solidFill>
                  <a:srgbClr val="BFBFBF"/>
                </a:solidFill>
                <a:sym typeface="Wingdings"/>
              </a:rPr>
              <a:t> core  envelope  disk</a:t>
            </a:r>
          </a:p>
          <a:p>
            <a:pPr lvl="1"/>
            <a:endParaRPr lang="en-US" b="1" dirty="0" smtClean="0"/>
          </a:p>
        </p:txBody>
      </p:sp>
    </p:spTree>
    <p:extLst>
      <p:ext uri="{BB962C8B-B14F-4D97-AF65-F5344CB8AC3E}">
        <p14:creationId xmlns:p14="http://schemas.microsoft.com/office/powerpoint/2010/main" val="23109250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Multi-scale comparisons: B-fields vs. outflows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30052" y="1552100"/>
            <a:ext cx="2690600" cy="45397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0" b="1" dirty="0" smtClean="0">
                <a:solidFill>
                  <a:srgbClr val="292934"/>
                </a:solidFill>
                <a:latin typeface="Garamond"/>
              </a:rPr>
              <a:t>1 pc</a:t>
            </a:r>
          </a:p>
          <a:p>
            <a:pPr algn="r"/>
            <a:endParaRPr lang="en-US" b="1" dirty="0">
              <a:solidFill>
                <a:srgbClr val="292934"/>
              </a:solidFill>
              <a:latin typeface="Garamond"/>
            </a:endParaRPr>
          </a:p>
          <a:p>
            <a:pPr algn="r"/>
            <a:r>
              <a:rPr lang="en-US" sz="6500" b="1" dirty="0" smtClean="0">
                <a:solidFill>
                  <a:schemeClr val="bg1">
                    <a:lumMod val="75000"/>
                  </a:schemeClr>
                </a:solidFill>
                <a:latin typeface="Garamond"/>
              </a:rPr>
              <a:t>0.1 pc</a:t>
            </a:r>
          </a:p>
          <a:p>
            <a:pPr algn="r"/>
            <a:endParaRPr lang="en-US" b="1" dirty="0">
              <a:solidFill>
                <a:schemeClr val="bg1">
                  <a:lumMod val="75000"/>
                </a:schemeClr>
              </a:solidFill>
              <a:latin typeface="Garamond"/>
            </a:endParaRPr>
          </a:p>
          <a:p>
            <a:pPr algn="r"/>
            <a:r>
              <a:rPr lang="en-US" sz="4500" b="1" dirty="0" smtClean="0">
                <a:solidFill>
                  <a:schemeClr val="bg1">
                    <a:lumMod val="75000"/>
                  </a:schemeClr>
                </a:solidFill>
                <a:latin typeface="Garamond"/>
              </a:rPr>
              <a:t>1000 AU</a:t>
            </a:r>
          </a:p>
          <a:p>
            <a:pPr algn="r"/>
            <a:endParaRPr lang="en-US" b="1" dirty="0">
              <a:solidFill>
                <a:srgbClr val="292934"/>
              </a:solidFill>
              <a:latin typeface="Garamond"/>
            </a:endParaRPr>
          </a:p>
          <a:p>
            <a:pPr algn="r"/>
            <a:r>
              <a:rPr lang="en-US" sz="3500" b="1" dirty="0" smtClean="0">
                <a:solidFill>
                  <a:srgbClr val="292934"/>
                </a:solidFill>
                <a:latin typeface="Garamond"/>
              </a:rPr>
              <a:t>100 AU</a:t>
            </a:r>
            <a:endParaRPr lang="en-US" sz="3500" b="1" dirty="0">
              <a:solidFill>
                <a:srgbClr val="292934"/>
              </a:solidFill>
              <a:latin typeface="Garamond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978198" y="3804017"/>
            <a:ext cx="3559023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3000" b="1" dirty="0" smtClean="0">
                <a:solidFill>
                  <a:srgbClr val="292934"/>
                </a:solidFill>
                <a:latin typeface="Garamond"/>
              </a:rPr>
              <a:t>RANDOM</a:t>
            </a:r>
          </a:p>
          <a:p>
            <a:pPr lvl="0"/>
            <a:endParaRPr lang="en-US" sz="2500" b="1" dirty="0" smtClean="0">
              <a:solidFill>
                <a:srgbClr val="292934"/>
              </a:solidFill>
              <a:latin typeface="Garamond"/>
            </a:endParaRPr>
          </a:p>
          <a:p>
            <a:pPr lvl="0"/>
            <a:r>
              <a:rPr lang="en-US" sz="2500" dirty="0" err="1" smtClean="0">
                <a:solidFill>
                  <a:srgbClr val="292934"/>
                </a:solidFill>
                <a:latin typeface="Garamond"/>
              </a:rPr>
              <a:t>Ménard</a:t>
            </a:r>
            <a:r>
              <a:rPr lang="en-US" sz="2500" dirty="0" smtClean="0">
                <a:solidFill>
                  <a:srgbClr val="292934"/>
                </a:solidFill>
                <a:latin typeface="Garamond"/>
              </a:rPr>
              <a:t> </a:t>
            </a:r>
            <a:r>
              <a:rPr lang="en-US" sz="2500" dirty="0">
                <a:solidFill>
                  <a:srgbClr val="292934"/>
                </a:solidFill>
                <a:latin typeface="Garamond"/>
              </a:rPr>
              <a:t>&amp; </a:t>
            </a:r>
            <a:r>
              <a:rPr lang="en-US" sz="2500" dirty="0" err="1">
                <a:solidFill>
                  <a:srgbClr val="292934"/>
                </a:solidFill>
                <a:latin typeface="Garamond"/>
              </a:rPr>
              <a:t>Duchêne</a:t>
            </a:r>
            <a:r>
              <a:rPr lang="en-US" sz="2500" dirty="0">
                <a:solidFill>
                  <a:srgbClr val="292934"/>
                </a:solidFill>
                <a:latin typeface="Garamond"/>
              </a:rPr>
              <a:t> </a:t>
            </a:r>
            <a:r>
              <a:rPr lang="en-US" sz="2500" dirty="0" smtClean="0">
                <a:solidFill>
                  <a:srgbClr val="292934"/>
                </a:solidFill>
                <a:latin typeface="Garamond"/>
              </a:rPr>
              <a:t>2004</a:t>
            </a:r>
          </a:p>
          <a:p>
            <a:pPr lvl="0"/>
            <a:r>
              <a:rPr lang="en-US" sz="2500" dirty="0" err="1" smtClean="0">
                <a:solidFill>
                  <a:srgbClr val="292934"/>
                </a:solidFill>
                <a:latin typeface="Garamond"/>
              </a:rPr>
              <a:t>Targon</a:t>
            </a:r>
            <a:r>
              <a:rPr lang="en-US" sz="2500" dirty="0" smtClean="0">
                <a:solidFill>
                  <a:srgbClr val="292934"/>
                </a:solidFill>
                <a:latin typeface="Garamond"/>
              </a:rPr>
              <a:t>+ 2011</a:t>
            </a:r>
            <a:endParaRPr lang="en-US" sz="2500" dirty="0">
              <a:solidFill>
                <a:srgbClr val="292934"/>
              </a:solidFill>
              <a:latin typeface="Garamond"/>
            </a:endParaRPr>
          </a:p>
        </p:txBody>
      </p:sp>
      <p:sp>
        <p:nvSpPr>
          <p:cNvPr id="7" name="Curved Left Arrow 6"/>
          <p:cNvSpPr/>
          <p:nvPr/>
        </p:nvSpPr>
        <p:spPr>
          <a:xfrm>
            <a:off x="3919231" y="2332076"/>
            <a:ext cx="930547" cy="3667819"/>
          </a:xfrm>
          <a:prstGeom prst="curved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37348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80123"/>
            <a:ext cx="8229600" cy="4876800"/>
          </a:xfrm>
        </p:spPr>
        <p:txBody>
          <a:bodyPr/>
          <a:lstStyle/>
          <a:p>
            <a:r>
              <a:rPr lang="en-US" dirty="0" smtClean="0"/>
              <a:t>Comparing orientations of large-scale B-field with disks/jets in   T </a:t>
            </a:r>
            <a:r>
              <a:rPr lang="en-US" dirty="0" err="1" smtClean="0"/>
              <a:t>Tauri</a:t>
            </a:r>
            <a:r>
              <a:rPr lang="en-US" dirty="0" smtClean="0"/>
              <a:t> stars</a:t>
            </a:r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42771" y="424941"/>
            <a:ext cx="8229600" cy="9906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D2533C"/>
                </a:solidFill>
                <a:latin typeface="Garamond"/>
              </a:rPr>
              <a:t>Misalignment of B-fields and disks/jets</a:t>
            </a:r>
            <a:endParaRPr lang="en-US" dirty="0">
              <a:solidFill>
                <a:srgbClr val="D2533C"/>
              </a:solidFill>
              <a:latin typeface="Garamond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4427304" y="1381330"/>
            <a:ext cx="6952732" cy="5755816"/>
            <a:chOff x="4427304" y="1381330"/>
            <a:chExt cx="6952732" cy="5755816"/>
          </a:xfrm>
        </p:grpSpPr>
        <p:pic>
          <p:nvPicPr>
            <p:cNvPr id="4" name="Picture 3" descr="menard_duchene_2.pdf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96" b="7756"/>
            <a:stretch/>
          </p:blipFill>
          <p:spPr>
            <a:xfrm>
              <a:off x="4741333" y="2137289"/>
              <a:ext cx="4402666" cy="4325600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4893301" y="6350699"/>
              <a:ext cx="6486735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b="1" dirty="0" smtClean="0"/>
                <a:t>Angle between jet &amp; B-field (</a:t>
              </a:r>
              <a:r>
                <a:rPr lang="en-US" sz="2200" b="1" dirty="0" err="1" smtClean="0"/>
                <a:t>deg</a:t>
              </a:r>
              <a:r>
                <a:rPr lang="en-US" sz="2200" b="1" dirty="0" smtClean="0"/>
                <a:t>)</a:t>
              </a:r>
              <a:endParaRPr lang="en-US" sz="2200" b="1" dirty="0"/>
            </a:p>
          </p:txBody>
        </p:sp>
        <p:sp>
          <p:nvSpPr>
            <p:cNvPr id="8" name="TextBox 7"/>
            <p:cNvSpPr txBox="1"/>
            <p:nvPr/>
          </p:nvSpPr>
          <p:spPr>
            <a:xfrm rot="16200000">
              <a:off x="1764840" y="4043794"/>
              <a:ext cx="575581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b="1" dirty="0" smtClean="0"/>
                <a:t>CDF</a:t>
              </a:r>
              <a:endParaRPr lang="en-US" sz="2200" b="1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-73265" y="2011241"/>
            <a:ext cx="4622464" cy="4653678"/>
            <a:chOff x="-73265" y="2011241"/>
            <a:chExt cx="4622464" cy="4653678"/>
          </a:xfrm>
        </p:grpSpPr>
        <p:grpSp>
          <p:nvGrpSpPr>
            <p:cNvPr id="10" name="Group 9"/>
            <p:cNvGrpSpPr/>
            <p:nvPr/>
          </p:nvGrpSpPr>
          <p:grpSpPr>
            <a:xfrm>
              <a:off x="-73265" y="2295769"/>
              <a:ext cx="4528791" cy="4369150"/>
              <a:chOff x="-73265" y="2295769"/>
              <a:chExt cx="4528791" cy="4369150"/>
            </a:xfrm>
          </p:grpSpPr>
          <p:pic>
            <p:nvPicPr>
              <p:cNvPr id="2" name="Picture 1" descr="menard_duchene_1.pdf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" b="9748"/>
              <a:stretch/>
            </p:blipFill>
            <p:spPr>
              <a:xfrm>
                <a:off x="-73265" y="2295769"/>
                <a:ext cx="4528791" cy="3955453"/>
              </a:xfrm>
              <a:prstGeom prst="rect">
                <a:avLst/>
              </a:prstGeom>
            </p:spPr>
          </p:pic>
          <p:sp>
            <p:nvSpPr>
              <p:cNvPr id="9" name="TextBox 8"/>
              <p:cNvSpPr txBox="1"/>
              <p:nvPr/>
            </p:nvSpPr>
            <p:spPr>
              <a:xfrm>
                <a:off x="1833365" y="6234032"/>
                <a:ext cx="1385044" cy="43088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200" b="1" dirty="0" smtClean="0"/>
                  <a:t>~10 pc</a:t>
                </a:r>
                <a:endParaRPr lang="en-US" sz="2200" b="1" dirty="0"/>
              </a:p>
            </p:txBody>
          </p:sp>
        </p:grpSp>
        <p:sp>
          <p:nvSpPr>
            <p:cNvPr id="12" name="TextBox 11"/>
            <p:cNvSpPr txBox="1"/>
            <p:nvPr/>
          </p:nvSpPr>
          <p:spPr>
            <a:xfrm>
              <a:off x="1976635" y="2011241"/>
              <a:ext cx="25725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/>
                <a:t>Ménard</a:t>
              </a:r>
              <a:r>
                <a:rPr lang="en-US" dirty="0" smtClean="0"/>
                <a:t> &amp; </a:t>
              </a:r>
              <a:r>
                <a:rPr lang="en-US" dirty="0" err="1" smtClean="0"/>
                <a:t>Duchêne</a:t>
              </a:r>
              <a:r>
                <a:rPr lang="en-US" dirty="0" smtClean="0"/>
                <a:t> 2004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413258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0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BlackTie">
      <a:majorFont>
        <a:latin typeface="Garamond"/>
        <a:ea typeface=""/>
        <a:cs typeface=""/>
        <a:font script="Grek" typeface="Constantia"/>
        <a:font script="Cyrl" typeface="Constantia"/>
        <a:font script="Jpan" typeface="ＭＳ Ｐ明朝"/>
        <a:font script="Hang" typeface="궁서"/>
        <a:font script="Hans" typeface="仿宋"/>
        <a:font script="Hant" typeface="標楷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aramond"/>
        <a:ea typeface=""/>
        <a:cs typeface=""/>
        <a:font script="Grek" typeface="Constantia"/>
        <a:font script="Cyrl" typeface="Constantia"/>
        <a:font script="Jpan" typeface="ＭＳ Ｐ明朝"/>
        <a:font script="Hang" typeface="궁서"/>
        <a:font script="Hans" typeface="仿宋"/>
        <a:font script="Hant" typeface="標楷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6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1_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BlackTie">
      <a:majorFont>
        <a:latin typeface="Garamond"/>
        <a:ea typeface=""/>
        <a:cs typeface=""/>
        <a:font script="Grek" typeface="Constantia"/>
        <a:font script="Cyrl" typeface="Constantia"/>
        <a:font script="Jpan" typeface="ＭＳ Ｐ明朝"/>
        <a:font script="Hang" typeface="궁서"/>
        <a:font script="Hans" typeface="仿宋"/>
        <a:font script="Hant" typeface="標楷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aramond"/>
        <a:ea typeface=""/>
        <a:cs typeface=""/>
        <a:font script="Grek" typeface="Constantia"/>
        <a:font script="Cyrl" typeface="Constantia"/>
        <a:font script="Jpan" typeface="ＭＳ Ｐ明朝"/>
        <a:font script="Hang" typeface="궁서"/>
        <a:font script="Hans" typeface="仿宋"/>
        <a:font script="Hant" typeface="標楷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1_Default Design">
  <a:themeElements>
    <a:clrScheme name="1_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1_Default Design">
      <a:majorFont>
        <a:latin typeface="Times New Roman"/>
        <a:ea typeface="ＭＳ Ｐゴシック"/>
        <a:cs typeface=""/>
      </a:majorFont>
      <a:minorFont>
        <a:latin typeface="Times New Roman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4400" b="1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 New Roman" charset="0"/>
            <a:ea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4400" b="1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 New Roman" charset="0"/>
            <a:ea typeface="ＭＳ Ｐゴシック" charset="0"/>
          </a:defRPr>
        </a:defPPr>
      </a:lstStyle>
    </a:lnDef>
  </a:objectDefaults>
  <a:extraClrSchemeLst>
    <a:extraClrScheme>
      <a:clrScheme name="1_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2_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BlackTie">
      <a:majorFont>
        <a:latin typeface="Garamond"/>
        <a:ea typeface=""/>
        <a:cs typeface=""/>
        <a:font script="Grek" typeface="Constantia"/>
        <a:font script="Cyrl" typeface="Constantia"/>
        <a:font script="Jpan" typeface="ＭＳ Ｐ明朝"/>
        <a:font script="Hang" typeface="궁서"/>
        <a:font script="Hans" typeface="仿宋"/>
        <a:font script="Hant" typeface="標楷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aramond"/>
        <a:ea typeface=""/>
        <a:cs typeface=""/>
        <a:font script="Grek" typeface="Constantia"/>
        <a:font script="Cyrl" typeface="Constantia"/>
        <a:font script="Jpan" typeface="ＭＳ Ｐ明朝"/>
        <a:font script="Hang" typeface="궁서"/>
        <a:font script="Hans" typeface="仿宋"/>
        <a:font script="Hant" typeface="標楷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3_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BlackTie">
      <a:majorFont>
        <a:latin typeface="Garamond"/>
        <a:ea typeface=""/>
        <a:cs typeface=""/>
        <a:font script="Grek" typeface="Constantia"/>
        <a:font script="Cyrl" typeface="Constantia"/>
        <a:font script="Jpan" typeface="ＭＳ Ｐ明朝"/>
        <a:font script="Hang" typeface="궁서"/>
        <a:font script="Hans" typeface="仿宋"/>
        <a:font script="Hant" typeface="標楷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aramond"/>
        <a:ea typeface=""/>
        <a:cs typeface=""/>
        <a:font script="Grek" typeface="Constantia"/>
        <a:font script="Cyrl" typeface="Constantia"/>
        <a:font script="Jpan" typeface="ＭＳ Ｐ明朝"/>
        <a:font script="Hang" typeface="궁서"/>
        <a:font script="Hans" typeface="仿宋"/>
        <a:font script="Hant" typeface="標楷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4_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BlackTie">
      <a:majorFont>
        <a:latin typeface="Garamond"/>
        <a:ea typeface=""/>
        <a:cs typeface=""/>
        <a:font script="Grek" typeface="Constantia"/>
        <a:font script="Cyrl" typeface="Constantia"/>
        <a:font script="Jpan" typeface="ＭＳ Ｐ明朝"/>
        <a:font script="Hang" typeface="궁서"/>
        <a:font script="Hans" typeface="仿宋"/>
        <a:font script="Hant" typeface="標楷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aramond"/>
        <a:ea typeface=""/>
        <a:cs typeface=""/>
        <a:font script="Grek" typeface="Constantia"/>
        <a:font script="Cyrl" typeface="Constantia"/>
        <a:font script="Jpan" typeface="ＭＳ Ｐ明朝"/>
        <a:font script="Hang" typeface="궁서"/>
        <a:font script="Hans" typeface="仿宋"/>
        <a:font script="Hant" typeface="標楷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5_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BlackTie">
      <a:majorFont>
        <a:latin typeface="Garamond"/>
        <a:ea typeface=""/>
        <a:cs typeface=""/>
        <a:font script="Grek" typeface="Constantia"/>
        <a:font script="Cyrl" typeface="Constantia"/>
        <a:font script="Jpan" typeface="ＭＳ Ｐ明朝"/>
        <a:font script="Hang" typeface="궁서"/>
        <a:font script="Hans" typeface="仿宋"/>
        <a:font script="Hant" typeface="標楷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aramond"/>
        <a:ea typeface=""/>
        <a:cs typeface=""/>
        <a:font script="Grek" typeface="Constantia"/>
        <a:font script="Cyrl" typeface="Constantia"/>
        <a:font script="Jpan" typeface="ＭＳ Ｐ明朝"/>
        <a:font script="Hang" typeface="궁서"/>
        <a:font script="Hans" typeface="仿宋"/>
        <a:font script="Hant" typeface="標楷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5929</TotalTime>
  <Words>2443</Words>
  <Application>Microsoft Macintosh PowerPoint</Application>
  <PresentationFormat>On-screen Show (4:3)</PresentationFormat>
  <Paragraphs>454</Paragraphs>
  <Slides>40</Slides>
  <Notes>17</Notes>
  <HiddenSlides>0</HiddenSlides>
  <MMClips>0</MMClips>
  <ScaleCrop>false</ScaleCrop>
  <HeadingPairs>
    <vt:vector size="4" baseType="variant">
      <vt:variant>
        <vt:lpstr>Theme</vt:lpstr>
      </vt:variant>
      <vt:variant>
        <vt:i4>10</vt:i4>
      </vt:variant>
      <vt:variant>
        <vt:lpstr>Slide Titles</vt:lpstr>
      </vt:variant>
      <vt:variant>
        <vt:i4>40</vt:i4>
      </vt:variant>
    </vt:vector>
  </HeadingPairs>
  <TitlesOfParts>
    <vt:vector size="50" baseType="lpstr">
      <vt:lpstr>Office Theme</vt:lpstr>
      <vt:lpstr>Clarity</vt:lpstr>
      <vt:lpstr>6_Office Theme</vt:lpstr>
      <vt:lpstr>1_Clarity</vt:lpstr>
      <vt:lpstr>1_Default Design</vt:lpstr>
      <vt:lpstr>2_Clarity</vt:lpstr>
      <vt:lpstr>3_Clarity</vt:lpstr>
      <vt:lpstr>4_Clarity</vt:lpstr>
      <vt:lpstr>5_Clarity</vt:lpstr>
      <vt:lpstr>2_Office Theme</vt:lpstr>
      <vt:lpstr>From clouds to cores  to envelopes to disks a multi-scale view of magnetized star formation</vt:lpstr>
      <vt:lpstr>Outline</vt:lpstr>
      <vt:lpstr>Scales of star formation</vt:lpstr>
      <vt:lpstr>Outline</vt:lpstr>
      <vt:lpstr>PowerPoint Presentation</vt:lpstr>
      <vt:lpstr>PowerPoint Presentation</vt:lpstr>
      <vt:lpstr>Outline</vt:lpstr>
      <vt:lpstr>Multi-scale comparisons: B-fields vs. outflows</vt:lpstr>
      <vt:lpstr>PowerPoint Presentation</vt:lpstr>
      <vt:lpstr>PowerPoint Presentation</vt:lpstr>
      <vt:lpstr>Multi-scale comparisons: B-fields vs. outflows</vt:lpstr>
      <vt:lpstr>Multi-scale comparisons: B-fields vs. outflows</vt:lpstr>
      <vt:lpstr>PowerPoint Presentation</vt:lpstr>
      <vt:lpstr>Multi-scale comparisons: B-fields vs. outflows</vt:lpstr>
      <vt:lpstr>Multi-scale comparisons: B-fields vs. outflows</vt:lpstr>
      <vt:lpstr>PowerPoint Presentation</vt:lpstr>
      <vt:lpstr>CARMA Combined Array for Research in Millimeter-wave Astronomy      Consortium: Berkeley, Caltech, Illinois, Maryland, Chicago </vt:lpstr>
      <vt:lpstr>1 mm dual-polarization receivers</vt:lpstr>
      <vt:lpstr>1 mm dual-polarization receivers</vt:lpstr>
      <vt:lpstr>2-section polarizer</vt:lpstr>
      <vt:lpstr>R   L                                          </vt:lpstr>
      <vt:lpstr>Polarizer construction</vt:lpstr>
      <vt:lpstr>PowerPoint Presentation</vt:lpstr>
      <vt:lpstr>TADPOL collaboration</vt:lpstr>
      <vt:lpstr>TADPOL survey</vt:lpstr>
      <vt:lpstr>TADPOL results</vt:lpstr>
      <vt:lpstr>PowerPoint Presentation</vt:lpstr>
      <vt:lpstr>PowerPoint Presentation</vt:lpstr>
      <vt:lpstr>PowerPoint Presentation</vt:lpstr>
      <vt:lpstr>TADPOL results</vt:lpstr>
      <vt:lpstr>Outflow vs. B-field: distribution</vt:lpstr>
      <vt:lpstr>Outline</vt:lpstr>
      <vt:lpstr>Multi-scale comparisons: B-fields</vt:lpstr>
      <vt:lpstr>Large  medium scale Consistent B-field in clouds &amp; cores</vt:lpstr>
      <vt:lpstr>Large  medium scale:   Consistent B-fields</vt:lpstr>
      <vt:lpstr>Multi-scale comparisons: B-fields</vt:lpstr>
      <vt:lpstr>Future multi-scale comparison: B-fields</vt:lpstr>
      <vt:lpstr>Future multi-scale comparison: B-fields</vt:lpstr>
      <vt:lpstr>Summary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Charles Hull</dc:creator>
  <cp:lastModifiedBy>Charles Hull</cp:lastModifiedBy>
  <cp:revision>264</cp:revision>
  <dcterms:created xsi:type="dcterms:W3CDTF">2010-11-26T18:30:23Z</dcterms:created>
  <dcterms:modified xsi:type="dcterms:W3CDTF">2013-05-16T02:42:49Z</dcterms:modified>
</cp:coreProperties>
</file>